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  <p:sldMasterId id="2147483698" r:id="rId4"/>
  </p:sldMasterIdLst>
  <p:notesMasterIdLst>
    <p:notesMasterId r:id="rId72"/>
  </p:notesMasterIdLst>
  <p:handoutMasterIdLst>
    <p:handoutMasterId r:id="rId73"/>
  </p:handoutMasterIdLst>
  <p:sldIdLst>
    <p:sldId id="285" r:id="rId5"/>
    <p:sldId id="256" r:id="rId6"/>
    <p:sldId id="286" r:id="rId7"/>
    <p:sldId id="495" r:id="rId8"/>
    <p:sldId id="287" r:id="rId9"/>
    <p:sldId id="468" r:id="rId10"/>
    <p:sldId id="469" r:id="rId11"/>
    <p:sldId id="471" r:id="rId12"/>
    <p:sldId id="474" r:id="rId13"/>
    <p:sldId id="472" r:id="rId14"/>
    <p:sldId id="479" r:id="rId15"/>
    <p:sldId id="481" r:id="rId16"/>
    <p:sldId id="466" r:id="rId17"/>
    <p:sldId id="477" r:id="rId18"/>
    <p:sldId id="467" r:id="rId19"/>
    <p:sldId id="484" r:id="rId20"/>
    <p:sldId id="482" r:id="rId21"/>
    <p:sldId id="485" r:id="rId22"/>
    <p:sldId id="486" r:id="rId23"/>
    <p:sldId id="487" r:id="rId24"/>
    <p:sldId id="288" r:id="rId25"/>
    <p:sldId id="493" r:id="rId26"/>
    <p:sldId id="289" r:id="rId27"/>
    <p:sldId id="290" r:id="rId28"/>
    <p:sldId id="291" r:id="rId29"/>
    <p:sldId id="388" r:id="rId30"/>
    <p:sldId id="389" r:id="rId31"/>
    <p:sldId id="390" r:id="rId32"/>
    <p:sldId id="496" r:id="rId33"/>
    <p:sldId id="414" r:id="rId34"/>
    <p:sldId id="412" r:id="rId35"/>
    <p:sldId id="292" r:id="rId36"/>
    <p:sldId id="391" r:id="rId37"/>
    <p:sldId id="416" r:id="rId38"/>
    <p:sldId id="392" r:id="rId39"/>
    <p:sldId id="417" r:id="rId40"/>
    <p:sldId id="393" r:id="rId41"/>
    <p:sldId id="418" r:id="rId42"/>
    <p:sldId id="394" r:id="rId43"/>
    <p:sldId id="419" r:id="rId44"/>
    <p:sldId id="395" r:id="rId45"/>
    <p:sldId id="420" r:id="rId46"/>
    <p:sldId id="396" r:id="rId47"/>
    <p:sldId id="413" r:id="rId48"/>
    <p:sldId id="397" r:id="rId49"/>
    <p:sldId id="422" r:id="rId50"/>
    <p:sldId id="398" r:id="rId51"/>
    <p:sldId id="399" r:id="rId52"/>
    <p:sldId id="427" r:id="rId53"/>
    <p:sldId id="400" r:id="rId54"/>
    <p:sldId id="428" r:id="rId55"/>
    <p:sldId id="429" r:id="rId56"/>
    <p:sldId id="423" r:id="rId57"/>
    <p:sldId id="401" r:id="rId58"/>
    <p:sldId id="402" r:id="rId59"/>
    <p:sldId id="421" r:id="rId60"/>
    <p:sldId id="403" r:id="rId61"/>
    <p:sldId id="425" r:id="rId62"/>
    <p:sldId id="404" r:id="rId63"/>
    <p:sldId id="426" r:id="rId64"/>
    <p:sldId id="405" r:id="rId65"/>
    <p:sldId id="406" r:id="rId66"/>
    <p:sldId id="424" r:id="rId67"/>
    <p:sldId id="407" r:id="rId68"/>
    <p:sldId id="408" r:id="rId69"/>
    <p:sldId id="409" r:id="rId70"/>
    <p:sldId id="430" r:id="rId71"/>
  </p:sldIdLst>
  <p:sldSz cx="12193588" cy="6858000"/>
  <p:notesSz cx="7559675" cy="10691813"/>
  <p:custDataLst>
    <p:tags r:id="rId7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56"/>
            <p14:sldId id="286"/>
            <p14:sldId id="495"/>
            <p14:sldId id="287"/>
            <p14:sldId id="468"/>
            <p14:sldId id="469"/>
            <p14:sldId id="471"/>
            <p14:sldId id="474"/>
            <p14:sldId id="472"/>
            <p14:sldId id="479"/>
            <p14:sldId id="481"/>
            <p14:sldId id="466"/>
            <p14:sldId id="477"/>
            <p14:sldId id="467"/>
            <p14:sldId id="484"/>
            <p14:sldId id="482"/>
            <p14:sldId id="485"/>
            <p14:sldId id="486"/>
            <p14:sldId id="487"/>
            <p14:sldId id="288"/>
            <p14:sldId id="493"/>
            <p14:sldId id="289"/>
            <p14:sldId id="290"/>
            <p14:sldId id="291"/>
            <p14:sldId id="388"/>
            <p14:sldId id="389"/>
            <p14:sldId id="390"/>
            <p14:sldId id="496"/>
            <p14:sldId id="414"/>
            <p14:sldId id="412"/>
            <p14:sldId id="292"/>
            <p14:sldId id="391"/>
            <p14:sldId id="416"/>
            <p14:sldId id="392"/>
            <p14:sldId id="417"/>
            <p14:sldId id="393"/>
            <p14:sldId id="418"/>
            <p14:sldId id="394"/>
            <p14:sldId id="419"/>
            <p14:sldId id="395"/>
            <p14:sldId id="420"/>
            <p14:sldId id="396"/>
            <p14:sldId id="413"/>
            <p14:sldId id="397"/>
            <p14:sldId id="422"/>
            <p14:sldId id="398"/>
            <p14:sldId id="399"/>
            <p14:sldId id="427"/>
            <p14:sldId id="400"/>
            <p14:sldId id="428"/>
            <p14:sldId id="429"/>
            <p14:sldId id="423"/>
            <p14:sldId id="401"/>
            <p14:sldId id="402"/>
            <p14:sldId id="421"/>
            <p14:sldId id="403"/>
            <p14:sldId id="425"/>
            <p14:sldId id="404"/>
            <p14:sldId id="426"/>
            <p14:sldId id="405"/>
            <p14:sldId id="406"/>
            <p14:sldId id="424"/>
            <p14:sldId id="407"/>
            <p14:sldId id="408"/>
            <p14:sldId id="409"/>
            <p14:sldId id="430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E4E3DF"/>
    <a:srgbClr val="1D8748"/>
    <a:srgbClr val="660E7A"/>
    <a:srgbClr val="010180"/>
    <a:srgbClr val="85850C"/>
    <a:srgbClr val="000000"/>
    <a:srgbClr val="A08570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0" autoAdjust="0"/>
    <p:restoredTop sz="73767" autoAdjust="0"/>
  </p:normalViewPr>
  <p:slideViewPr>
    <p:cSldViewPr snapToGrid="0" snapToObjects="1" showGuides="1">
      <p:cViewPr varScale="1">
        <p:scale>
          <a:sx n="92" d="100"/>
          <a:sy n="92" d="100"/>
        </p:scale>
        <p:origin x="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Grasp</a:t>
            </a:r>
          </a:p>
          <a:p>
            <a:endParaRPr lang="en-US" sz="2800" dirty="0"/>
          </a:p>
          <a:p>
            <a:r>
              <a:rPr lang="en-US" sz="2800" dirty="0"/>
              <a:t>General</a:t>
            </a:r>
          </a:p>
          <a:p>
            <a:r>
              <a:rPr lang="en-US" sz="2800" dirty="0"/>
              <a:t>Responsibility</a:t>
            </a:r>
          </a:p>
          <a:p>
            <a:r>
              <a:rPr lang="en-US" sz="2800" dirty="0"/>
              <a:t>Assignment</a:t>
            </a:r>
          </a:p>
          <a:p>
            <a:r>
              <a:rPr lang="en-US" sz="2800" dirty="0"/>
              <a:t>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6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Controller – </a:t>
            </a:r>
            <a:r>
              <a:rPr lang="en-US" sz="2400" dirty="0" err="1"/>
              <a:t>Fassade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dirty="0" err="1"/>
              <a:t>Verarbeitet</a:t>
            </a:r>
            <a:r>
              <a:rPr lang="en-US" sz="2400" dirty="0"/>
              <a:t> “</a:t>
            </a:r>
            <a:r>
              <a:rPr lang="en-US" sz="2400" dirty="0" err="1"/>
              <a:t>externe</a:t>
            </a:r>
            <a:r>
              <a:rPr lang="en-US" sz="2400" dirty="0"/>
              <a:t>” </a:t>
            </a:r>
            <a:r>
              <a:rPr lang="en-US" sz="2400" dirty="0" err="1"/>
              <a:t>Nachrichten</a:t>
            </a:r>
            <a:endParaRPr lang="en-US" sz="2400" dirty="0"/>
          </a:p>
          <a:p>
            <a:r>
              <a:rPr lang="en-US" sz="2400" dirty="0"/>
              <a:t>  </a:t>
            </a:r>
            <a:r>
              <a:rPr lang="en-US" sz="2400" dirty="0" err="1"/>
              <a:t>Gehören</a:t>
            </a:r>
            <a:r>
              <a:rPr lang="en-US" sz="2400" dirty="0"/>
              <a:t> </a:t>
            </a:r>
            <a:r>
              <a:rPr lang="en-US" sz="2400" dirty="0" err="1"/>
              <a:t>nicht</a:t>
            </a:r>
            <a:r>
              <a:rPr lang="en-US" sz="2400" dirty="0"/>
              <a:t>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Benutzerinterface</a:t>
            </a:r>
            <a:r>
              <a:rPr lang="en-US" sz="2400" dirty="0"/>
              <a:t> (1. </a:t>
            </a:r>
            <a:r>
              <a:rPr lang="en-US" sz="2400" dirty="0" err="1"/>
              <a:t>Objekt</a:t>
            </a:r>
            <a:r>
              <a:rPr lang="en-US" sz="2400" dirty="0"/>
              <a:t> </a:t>
            </a:r>
            <a:r>
              <a:rPr lang="en-US" sz="2400" dirty="0" err="1"/>
              <a:t>nach</a:t>
            </a:r>
            <a:r>
              <a:rPr lang="en-US" sz="2400" dirty="0"/>
              <a:t> UI)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Repräsentieren</a:t>
            </a:r>
            <a:r>
              <a:rPr lang="en-US" sz="2400" dirty="0"/>
              <a:t> </a:t>
            </a:r>
            <a:r>
              <a:rPr lang="en-US" sz="2400" dirty="0" err="1"/>
              <a:t>Teilsystem</a:t>
            </a:r>
            <a:endParaRPr lang="en-US" sz="2400" dirty="0"/>
          </a:p>
          <a:p>
            <a:r>
              <a:rPr lang="en-US" sz="2400" dirty="0"/>
              <a:t>  Use Case Controller – </a:t>
            </a:r>
            <a:r>
              <a:rPr lang="en-US" sz="2400" dirty="0" err="1"/>
              <a:t>Verarbeitet</a:t>
            </a:r>
            <a:r>
              <a:rPr lang="en-US" sz="2400" dirty="0"/>
              <a:t> </a:t>
            </a:r>
            <a:r>
              <a:rPr lang="en-US" sz="2400" dirty="0" err="1"/>
              <a:t>ganzen</a:t>
            </a:r>
            <a:r>
              <a:rPr lang="en-US" sz="2400" dirty="0"/>
              <a:t> use case</a:t>
            </a:r>
          </a:p>
          <a:p>
            <a:endParaRPr lang="en-US" sz="2400" dirty="0"/>
          </a:p>
          <a:p>
            <a:r>
              <a:rPr lang="de-DE" dirty="0"/>
              <a:t>Tests: Controller stellen eine zentrale Schnittstelle von Tests für einzelne Komponenten oder Use-Cases dar</a:t>
            </a:r>
          </a:p>
          <a:p>
            <a:endParaRPr lang="en-US" sz="2400" dirty="0"/>
          </a:p>
          <a:p>
            <a:r>
              <a:rPr lang="en-US" sz="2400" dirty="0"/>
              <a:t>Controller – Mediator (</a:t>
            </a:r>
            <a:r>
              <a:rPr lang="en-US" sz="2400" dirty="0" err="1"/>
              <a:t>manchmal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7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Polymorphe</a:t>
            </a:r>
            <a:r>
              <a:rPr lang="de-DE" dirty="0"/>
              <a:t> Operationen: beschreiben ähnliche aber nicht identische Verhalten, die sich pro Typ ändern</a:t>
            </a:r>
          </a:p>
          <a:p>
            <a:r>
              <a:rPr lang="de-DE" dirty="0"/>
              <a:t>Typischerweise keine Veränderung des Verhaltens eines Objekts zur Laufzeit</a:t>
            </a:r>
          </a:p>
          <a:p>
            <a:endParaRPr lang="de-DE" dirty="0"/>
          </a:p>
          <a:p>
            <a:r>
              <a:rPr lang="de-DE" dirty="0"/>
              <a:t>Verwandt:</a:t>
            </a:r>
          </a:p>
          <a:p>
            <a:pPr lvl="1"/>
            <a:r>
              <a:rPr lang="de-DE" dirty="0"/>
              <a:t>Typ-Hierarchie-Design Regeln</a:t>
            </a:r>
          </a:p>
          <a:p>
            <a:pPr lvl="2"/>
            <a:r>
              <a:rPr lang="de-DE" dirty="0"/>
              <a:t>Isa-Rule</a:t>
            </a:r>
          </a:p>
          <a:p>
            <a:pPr lvl="2"/>
            <a:r>
              <a:rPr lang="de-DE" dirty="0"/>
              <a:t>Nur Blätter sind konkret)</a:t>
            </a:r>
          </a:p>
          <a:p>
            <a:pPr lvl="2"/>
            <a:r>
              <a:rPr lang="de-DE" dirty="0"/>
              <a:t>Erzwinge Invarianten der Unterklassen in der Oberklasse</a:t>
            </a:r>
          </a:p>
          <a:p>
            <a:pPr lvl="1"/>
            <a:r>
              <a:rPr lang="de-DE" dirty="0" err="1"/>
              <a:t>Liskov</a:t>
            </a:r>
            <a:r>
              <a:rPr lang="de-DE" dirty="0"/>
              <a:t>-Substitutionsprinzip (LSP)</a:t>
            </a:r>
          </a:p>
          <a:p>
            <a:pPr lvl="1"/>
            <a:r>
              <a:rPr lang="de-DE" dirty="0"/>
              <a:t>Open/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85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Pure Fabrication</a:t>
            </a:r>
          </a:p>
          <a:p>
            <a:r>
              <a:rPr lang="en-US" sz="2400" dirty="0"/>
              <a:t>  Most Patterns – No relation to domain</a:t>
            </a:r>
          </a:p>
          <a:p>
            <a:r>
              <a:rPr lang="en-US" sz="2400" dirty="0"/>
              <a:t>  Advantage – Decoupling, abstraction</a:t>
            </a:r>
          </a:p>
          <a:p>
            <a:r>
              <a:rPr lang="en-US" sz="2400" dirty="0"/>
              <a:t>  Disadvantage -  More complexity, more </a:t>
            </a:r>
            <a:br>
              <a:rPr lang="en-US" sz="2400" dirty="0"/>
            </a:br>
            <a:r>
              <a:rPr lang="en-US" sz="2400" dirty="0"/>
              <a:t>		    difficult to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202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Indirection: Most Patterns</a:t>
            </a:r>
          </a:p>
          <a:p>
            <a:r>
              <a:rPr lang="en-US" sz="2400" dirty="0"/>
              <a:t>  Observer</a:t>
            </a:r>
          </a:p>
          <a:p>
            <a:r>
              <a:rPr lang="en-US" sz="2400" dirty="0"/>
              <a:t>  Strategy</a:t>
            </a:r>
          </a:p>
          <a:p>
            <a:r>
              <a:rPr lang="en-US" sz="2400" dirty="0"/>
              <a:t>  Factory</a:t>
            </a:r>
          </a:p>
          <a:p>
            <a:r>
              <a:rPr lang="en-US" sz="2400" dirty="0"/>
              <a:t>  Adapter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81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Protected Variations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Privater</a:t>
            </a:r>
            <a:r>
              <a:rPr lang="en-US" sz="2400" dirty="0"/>
              <a:t> State, Getter, Setter</a:t>
            </a:r>
          </a:p>
          <a:p>
            <a:r>
              <a:rPr lang="en-US" sz="2400" dirty="0"/>
              <a:t>  Interfaces</a:t>
            </a:r>
          </a:p>
          <a:p>
            <a:r>
              <a:rPr lang="en-US" sz="2400" dirty="0"/>
              <a:t>  Patterns: Factory, Observer, Strategy,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21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FDCBE-1056-47C8-86D3-BFA93600709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3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err="1"/>
              <a:t>Hohe</a:t>
            </a:r>
            <a:r>
              <a:rPr lang="en-US" sz="2400" b="1" dirty="0"/>
              <a:t> </a:t>
            </a:r>
            <a:r>
              <a:rPr lang="en-US" sz="2400" b="1" dirty="0" err="1"/>
              <a:t>Kohäsion</a:t>
            </a:r>
            <a:r>
              <a:rPr lang="en-US" sz="2400" b="1" dirty="0"/>
              <a:t>, </a:t>
            </a:r>
            <a:r>
              <a:rPr lang="en-US" sz="2400" dirty="0" err="1"/>
              <a:t>niedrige</a:t>
            </a:r>
            <a:r>
              <a:rPr lang="en-US" sz="2400" dirty="0"/>
              <a:t> </a:t>
            </a:r>
            <a:r>
              <a:rPr lang="en-US" sz="2400" dirty="0" err="1"/>
              <a:t>Kopplung</a:t>
            </a: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Kohäsion: Ein Maß dafür, wie gut Teile (Module, Klassen, …) zusammenarbeiten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Funktional,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Kohäsion existiert auf verschiedenen Ebenen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Hohe Kohäsion erleichtert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Evolution des Codes/Packages/etc.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Wiederverwendung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Testbarkeit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Hohe Performanz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Mangelnde Kohäsion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Macht Code schwer zu verstehen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Macht es schwer herauszufinden, wo Änderungen vorgenommen werden müssen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75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b="1" dirty="0"/>
              <a:t>negative Effekt</a:t>
            </a:r>
            <a:r>
              <a:rPr lang="de-DE" dirty="0"/>
              <a:t> von niedriger Kohäsion ist </a:t>
            </a:r>
            <a:r>
              <a:rPr lang="de-DE" b="1" dirty="0"/>
              <a:t>groß</a:t>
            </a:r>
          </a:p>
          <a:p>
            <a:r>
              <a:rPr lang="de-DE" dirty="0"/>
              <a:t>Es ist </a:t>
            </a:r>
            <a:r>
              <a:rPr lang="de-DE" b="1" dirty="0"/>
              <a:t>schwer</a:t>
            </a:r>
            <a:r>
              <a:rPr lang="de-DE" dirty="0"/>
              <a:t> ein System mit </a:t>
            </a:r>
            <a:r>
              <a:rPr lang="de-DE" b="1" dirty="0"/>
              <a:t>geringer Kohäsion in </a:t>
            </a:r>
            <a:r>
              <a:rPr lang="de-DE" dirty="0"/>
              <a:t>eines mit </a:t>
            </a:r>
            <a:r>
              <a:rPr lang="de-DE" b="1" dirty="0"/>
              <a:t>hoher Kohäsion umzuwandeln</a:t>
            </a:r>
          </a:p>
          <a:p>
            <a:r>
              <a:rPr lang="de-DE" dirty="0"/>
              <a:t>Daher sollte </a:t>
            </a:r>
            <a:r>
              <a:rPr lang="de-DE" b="1" dirty="0"/>
              <a:t>hohe Kohäsion von Anfang an </a:t>
            </a:r>
            <a:r>
              <a:rPr lang="de-DE" dirty="0"/>
              <a:t>ein wesentlicher Aspekt bei der Entwicklung sein</a:t>
            </a:r>
          </a:p>
          <a:p>
            <a:r>
              <a:rPr lang="de-DE" dirty="0"/>
              <a:t>Siehe </a:t>
            </a:r>
            <a:r>
              <a:rPr lang="en-US" dirty="0"/>
              <a:t>Code Smells: Shotgun Surgery, Divergent Change</a:t>
            </a:r>
          </a:p>
          <a:p>
            <a:r>
              <a:rPr lang="de-DE" dirty="0"/>
              <a:t>Verwandt</a:t>
            </a:r>
            <a:r>
              <a:rPr lang="en-US" dirty="0"/>
              <a:t>:</a:t>
            </a:r>
          </a:p>
          <a:p>
            <a:pPr lvl="1"/>
            <a:r>
              <a:rPr lang="de-DE" dirty="0"/>
              <a:t>Schichtenarchitektur, Hexagonale Architektur</a:t>
            </a:r>
          </a:p>
          <a:p>
            <a:pPr lvl="1"/>
            <a:r>
              <a:rPr lang="de-DE" dirty="0"/>
              <a:t>Command/Query Separation</a:t>
            </a:r>
          </a:p>
          <a:p>
            <a:pPr lvl="1"/>
            <a:r>
              <a:rPr lang="en-US" dirty="0"/>
              <a:t>Single Responsibility Principle</a:t>
            </a:r>
          </a:p>
          <a:p>
            <a:pPr lvl="1"/>
            <a:r>
              <a:rPr lang="en-US" dirty="0"/>
              <a:t>Separation of Concerns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6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Niedrige</a:t>
            </a:r>
            <a:r>
              <a:rPr lang="en-US" dirty="0"/>
              <a:t> </a:t>
            </a:r>
            <a:r>
              <a:rPr lang="en-US" dirty="0" err="1"/>
              <a:t>Kopplung</a:t>
            </a:r>
            <a:r>
              <a:rPr lang="en-US" dirty="0"/>
              <a:t>:</a:t>
            </a:r>
          </a:p>
          <a:p>
            <a:endParaRPr lang="de-DE" dirty="0"/>
          </a:p>
          <a:p>
            <a:r>
              <a:rPr lang="de-DE" dirty="0"/>
              <a:t>Kopplung: Ein Maß für die Abhängigkeit zwischen verschiedenen Softwarekomponenten (Modulen, Klassen, etc.)</a:t>
            </a:r>
          </a:p>
          <a:p>
            <a:r>
              <a:rPr lang="de-DE" dirty="0"/>
              <a:t>Kopplung existiert für Daten, Operationen, Namen, etc.</a:t>
            </a:r>
          </a:p>
          <a:p>
            <a:r>
              <a:rPr lang="de-DE" dirty="0"/>
              <a:t>Niedrige Kopplung ist erstrebenswert von</a:t>
            </a:r>
          </a:p>
          <a:p>
            <a:pPr lvl="1"/>
            <a:r>
              <a:rPr lang="de-DE" dirty="0"/>
              <a:t>Stabilen Komponenten an instabile Komponenten</a:t>
            </a:r>
          </a:p>
          <a:p>
            <a:pPr lvl="1"/>
            <a:r>
              <a:rPr lang="de-DE" dirty="0"/>
              <a:t>Inneren Ringen an äußere Ringe der hexagonalen Architektur</a:t>
            </a:r>
          </a:p>
          <a:p>
            <a:r>
              <a:rPr lang="de-DE" dirty="0"/>
              <a:t>Hohe Kopplung (an die falschen Komponenten)</a:t>
            </a:r>
          </a:p>
          <a:p>
            <a:pPr lvl="1"/>
            <a:r>
              <a:rPr lang="de-DE" dirty="0"/>
              <a:t>verhindert, dass man Teile des Systems in Isolation versteht</a:t>
            </a:r>
          </a:p>
          <a:p>
            <a:pPr lvl="1"/>
            <a:r>
              <a:rPr lang="de-DE" dirty="0"/>
              <a:t>führt dazu, dass jede Änderung weitere Änderungen an großen Teilen der Codebasis nach sich zieht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66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Hohe Kopplung an stabile Komponenten </a:t>
            </a:r>
            <a:r>
              <a:rPr lang="de-DE" dirty="0"/>
              <a:t>(z.B. Standardbibliothek) ist </a:t>
            </a:r>
            <a:r>
              <a:rPr lang="de-DE" b="1" dirty="0"/>
              <a:t>unvermeidlich</a:t>
            </a:r>
            <a:r>
              <a:rPr lang="de-DE" dirty="0"/>
              <a:t> und kein Problem</a:t>
            </a:r>
          </a:p>
          <a:p>
            <a:r>
              <a:rPr lang="de-DE" dirty="0"/>
              <a:t>Hohe Kopplung auf </a:t>
            </a:r>
            <a:r>
              <a:rPr lang="de-DE" b="1" dirty="0"/>
              <a:t>lokaler Ebene </a:t>
            </a:r>
            <a:r>
              <a:rPr lang="de-DE" dirty="0"/>
              <a:t>ist typischerweise leicht zu beseitigen und daher </a:t>
            </a:r>
            <a:r>
              <a:rPr lang="de-DE" b="1" dirty="0"/>
              <a:t>kein besonders großes Problem</a:t>
            </a:r>
          </a:p>
          <a:p>
            <a:r>
              <a:rPr lang="de-DE" b="1" dirty="0"/>
              <a:t>Hohe Kopplung in einem großen Kontext </a:t>
            </a:r>
            <a:r>
              <a:rPr lang="de-DE" dirty="0"/>
              <a:t>oder auf Architekturebene ist </a:t>
            </a:r>
            <a:r>
              <a:rPr lang="de-DE" b="1" dirty="0"/>
              <a:t>schwer zu beseitigen </a:t>
            </a:r>
            <a:r>
              <a:rPr lang="de-DE" dirty="0"/>
              <a:t>und sollte daher ein </a:t>
            </a:r>
            <a:r>
              <a:rPr lang="de-DE" b="1" dirty="0"/>
              <a:t>wesentlicher Aspek</a:t>
            </a:r>
            <a:r>
              <a:rPr lang="de-DE" dirty="0"/>
              <a:t>t bei der Entwicklung sein</a:t>
            </a:r>
          </a:p>
          <a:p>
            <a:r>
              <a:rPr lang="de-DE" dirty="0"/>
              <a:t>Siehe </a:t>
            </a:r>
            <a:r>
              <a:rPr lang="en-US" dirty="0"/>
              <a:t>Code Smells: Shotgun Surgery, Divergent Change</a:t>
            </a:r>
            <a:endParaRPr lang="de-DE" dirty="0"/>
          </a:p>
          <a:p>
            <a:r>
              <a:rPr lang="de-DE" dirty="0"/>
              <a:t>Verwandt:</a:t>
            </a:r>
          </a:p>
          <a:p>
            <a:pPr lvl="1"/>
            <a:r>
              <a:rPr lang="en-US" dirty="0"/>
              <a:t>Dependency Inversion Principle</a:t>
            </a:r>
          </a:p>
          <a:p>
            <a:pPr lvl="1"/>
            <a:r>
              <a:rPr lang="en-US" dirty="0"/>
              <a:t>Indirection</a:t>
            </a:r>
          </a:p>
          <a:p>
            <a:pPr lvl="1"/>
            <a:r>
              <a:rPr lang="en-US" dirty="0"/>
              <a:t>Law of Demeter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30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Hohe Kopplung erschwert das Testen:</a:t>
            </a:r>
          </a:p>
          <a:p>
            <a:pPr lvl="1"/>
            <a:r>
              <a:rPr lang="de-DE" dirty="0"/>
              <a:t>Abhängigkeiten müssen z.B. durch </a:t>
            </a:r>
            <a:r>
              <a:rPr lang="en-US" dirty="0"/>
              <a:t>Dependency-Injection</a:t>
            </a:r>
            <a:r>
              <a:rPr lang="de-DE" dirty="0"/>
              <a:t> exponiert werden um das System überhaupt testbar zu machen</a:t>
            </a:r>
          </a:p>
          <a:p>
            <a:pPr lvl="1"/>
            <a:r>
              <a:rPr lang="de-DE" dirty="0"/>
              <a:t>Es müssen für jeden Test viele Klassen instanziiert werden (→ </a:t>
            </a:r>
            <a:r>
              <a:rPr lang="en-US" dirty="0"/>
              <a:t>Setup Sermon)</a:t>
            </a:r>
            <a:endParaRPr lang="de-DE" dirty="0"/>
          </a:p>
          <a:p>
            <a:pPr lvl="1"/>
            <a:r>
              <a:rPr lang="de-DE" dirty="0"/>
              <a:t>Die Abhängigkeiten müssen durch Test-Doubles aufgebrochen werden, daher </a:t>
            </a:r>
            <a:r>
              <a:rPr lang="de-DE" b="1" dirty="0"/>
              <a:t>werden zu viele Test-Doubles </a:t>
            </a:r>
            <a:r>
              <a:rPr lang="de-DE" dirty="0"/>
              <a:t>benötigt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9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Information Expert – Single Responsibility</a:t>
            </a:r>
          </a:p>
          <a:p>
            <a:endParaRPr lang="en-US" sz="2400" dirty="0"/>
          </a:p>
          <a:p>
            <a:r>
              <a:rPr lang="de-DE" dirty="0"/>
              <a:t>Services/Operationen sollen bei den Daten sein, auf denen sie operieren</a:t>
            </a:r>
          </a:p>
          <a:p>
            <a:r>
              <a:rPr lang="de-DE" dirty="0"/>
              <a:t>Finde den „Informationsexperten“ der diese Daten hat und füge die Funktionalität zu ihm hinzu</a:t>
            </a:r>
          </a:p>
          <a:p>
            <a:r>
              <a:rPr lang="de-DE" dirty="0"/>
              <a:t>Verwandt:</a:t>
            </a:r>
          </a:p>
          <a:p>
            <a:pPr lvl="1"/>
            <a:r>
              <a:rPr lang="de-DE" dirty="0"/>
              <a:t>Kapselung, abstrakte Datentypen</a:t>
            </a:r>
          </a:p>
          <a:p>
            <a:pPr lvl="1"/>
            <a:r>
              <a:rPr lang="en-US" dirty="0"/>
              <a:t>Tell, don’t ask</a:t>
            </a:r>
            <a:r>
              <a:rPr lang="de-DE" dirty="0"/>
              <a:t> </a:t>
            </a:r>
            <a:endParaRPr lang="en-US" dirty="0"/>
          </a:p>
          <a:p>
            <a:pPr lvl="1"/>
            <a:r>
              <a:rPr lang="de-DE" dirty="0"/>
              <a:t>Motiviert durch hohe Kohäsion und niedrige Kopplung</a:t>
            </a:r>
          </a:p>
          <a:p>
            <a:r>
              <a:rPr lang="de-DE" dirty="0"/>
              <a:t>Testen:</a:t>
            </a:r>
          </a:p>
          <a:p>
            <a:pPr lvl="1"/>
            <a:r>
              <a:rPr lang="de-DE" dirty="0"/>
              <a:t>Kombination von Daten und Operationen erleichtert das Unit-Testen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22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Creator - Factory</a:t>
            </a:r>
          </a:p>
          <a:p>
            <a:r>
              <a:rPr lang="en-US" sz="2400" dirty="0"/>
              <a:t>  C (der Creator) </a:t>
            </a:r>
            <a:r>
              <a:rPr lang="en-US" sz="2400" dirty="0" err="1"/>
              <a:t>erzeugt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X </a:t>
            </a:r>
            <a:r>
              <a:rPr lang="en-US" sz="2400" dirty="0" err="1"/>
              <a:t>wenn</a:t>
            </a:r>
            <a:endParaRPr lang="en-US" sz="2400" dirty="0"/>
          </a:p>
          <a:p>
            <a:pPr lvl="1"/>
            <a:r>
              <a:rPr lang="en-US" sz="2400" dirty="0"/>
              <a:t>C X </a:t>
            </a:r>
            <a:r>
              <a:rPr lang="en-US" sz="2400" dirty="0" err="1"/>
              <a:t>enthält</a:t>
            </a:r>
            <a:r>
              <a:rPr lang="en-US" sz="2400" dirty="0"/>
              <a:t> (</a:t>
            </a:r>
            <a:r>
              <a:rPr lang="en-US" sz="2400" dirty="0" err="1"/>
              <a:t>als</a:t>
            </a:r>
            <a:r>
              <a:rPr lang="en-US" sz="2400" dirty="0"/>
              <a:t> Aggregation)</a:t>
            </a:r>
          </a:p>
          <a:p>
            <a:pPr lvl="1"/>
            <a:r>
              <a:rPr lang="en-US" sz="2400" dirty="0"/>
              <a:t>C der </a:t>
            </a:r>
            <a:r>
              <a:rPr lang="en-US" sz="2400" dirty="0" err="1"/>
              <a:t>einzige</a:t>
            </a:r>
            <a:r>
              <a:rPr lang="en-US" sz="2400" dirty="0"/>
              <a:t> </a:t>
            </a:r>
            <a:r>
              <a:rPr lang="en-US" sz="2400" dirty="0" err="1"/>
              <a:t>Nutzer</a:t>
            </a:r>
            <a:r>
              <a:rPr lang="en-US" sz="2400" dirty="0"/>
              <a:t> von X </a:t>
            </a:r>
            <a:r>
              <a:rPr lang="en-US" sz="2400" dirty="0" err="1"/>
              <a:t>ist</a:t>
            </a:r>
            <a:endParaRPr lang="en-US" sz="2400" dirty="0"/>
          </a:p>
          <a:p>
            <a:pPr lvl="1"/>
            <a:r>
              <a:rPr lang="en-US" sz="2400" dirty="0"/>
              <a:t>C die </a:t>
            </a:r>
            <a:r>
              <a:rPr lang="en-US" sz="2400" dirty="0" err="1"/>
              <a:t>Daten</a:t>
            </a:r>
            <a:r>
              <a:rPr lang="en-US" sz="2400" dirty="0"/>
              <a:t>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Initialisierung</a:t>
            </a:r>
            <a:r>
              <a:rPr lang="en-US" sz="2400" dirty="0"/>
              <a:t> von X </a:t>
            </a:r>
            <a:r>
              <a:rPr lang="en-US" sz="2400" dirty="0" err="1"/>
              <a:t>enthält</a:t>
            </a:r>
            <a:r>
              <a:rPr lang="en-US" sz="2400" dirty="0"/>
              <a:t>   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Gewisser</a:t>
            </a:r>
            <a:r>
              <a:rPr lang="en-US" sz="2400" dirty="0"/>
              <a:t> </a:t>
            </a:r>
            <a:r>
              <a:rPr lang="en-US" sz="2400" dirty="0" err="1"/>
              <a:t>Widerspruch</a:t>
            </a:r>
            <a:endParaRPr lang="en-US" sz="2400" dirty="0"/>
          </a:p>
          <a:p>
            <a:r>
              <a:rPr lang="en-US" sz="2400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33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Verwandt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Dependency Injection (</a:t>
            </a:r>
            <a:r>
              <a:rPr lang="en-US" dirty="0" err="1"/>
              <a:t>als</a:t>
            </a:r>
            <a:r>
              <a:rPr lang="en-US" dirty="0"/>
              <a:t> Alternative)</a:t>
            </a:r>
          </a:p>
          <a:p>
            <a:pPr lvl="1"/>
            <a:r>
              <a:rPr lang="en-US" dirty="0"/>
              <a:t>Factory (Alternative)</a:t>
            </a:r>
          </a:p>
          <a:p>
            <a:r>
              <a:rPr lang="en-US" dirty="0" err="1"/>
              <a:t>Verhältnis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  <a:p>
            <a:pPr lvl="1"/>
            <a:r>
              <a:rPr lang="en-US" dirty="0"/>
              <a:t>Ambivalent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FDCBE-1056-47C8-86D3-BFA9360070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63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11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4B78-8595-4BF0-AEAC-5DA1B87EE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1708F-1E90-4485-AA33-ECC96A429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817F-854A-4C0E-A9A6-FB46A9DD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39839-449F-4CCC-A383-5F44D398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1C689-FC6A-40B9-B837-B74E1DC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02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660F-AC2D-4C4A-B0CE-676AF6DF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A705-E8B9-4C5F-9DAF-446F3C6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E5599-CA50-4E01-A5B7-19E6C1EFE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49A3-B6B0-4E47-81ED-BE674D53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647C-26C0-447F-923A-8CA30951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0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BAB0-B30C-4BC4-AE0B-D7DB5B9D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90D27-2846-431B-9912-66AFE2E44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0CD4E-3E37-4F1D-9456-4042776F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FF40-46C1-4F4E-9DF8-EF11F072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F98D5-7B19-4C27-B8A9-86A95943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72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588D-36A0-4EAE-B49E-750FE4AA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3CC4-2423-4544-9765-55A250240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377D2-C06A-4097-B966-4EF95A53C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6A778-67E3-4806-96F7-2A095B26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6B9CB-0CA6-4F46-961E-067AAA7C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35638-98D3-4C63-8212-7FCDDA32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EC7D-86E1-4A93-B56F-0B20EA47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678D-10A3-4DD3-9356-BC199934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7D3E8-5E4E-498C-AE15-E01C46B49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62D4C-7043-4B5A-92AA-DB68A71B3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8BDA9-FD42-4B63-8785-F4DB96148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FD5CF6-1B43-40A8-8A9F-2D38B31E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7B629C-A588-4011-8B13-F950FDE9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6E464-68FA-4DC4-B8F2-A2EF4A1F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43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1010-421C-433F-A226-54F5858B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C9D2F-083F-41A6-87EF-50BF60B1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CD2E-5028-48AB-8A0B-CCE3A56A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C5D35-1AE3-4000-A2B6-A35B0871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4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AD5E-2686-4BEC-BB0F-8E67198A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D4263-C7B6-4AB6-938E-45272E89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FBE59-B9CA-4C6E-95EA-7051D3C0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54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E5C7-3262-47D0-9EEB-DC7257B2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D5B5-DAF9-4464-9D4D-244AFB8F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A020C-AEAE-4015-9584-4C1A4F6ED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D488-F466-4001-8F9E-721740CD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CBC6E-3695-401C-BD6A-2812FC49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9A1E5-C2B5-433C-A34C-8049EA14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03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AA8-EC87-48CE-A973-BDEE938E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99F92-DE2F-46FF-BEAA-D49BC9616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2C193-D668-4401-926F-A8CA6128B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E013-7F36-4F7F-8071-920D3F27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8F404-EDEE-44CC-8DCC-2ED498FA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A0C35-DB22-4C4F-9404-3630C106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13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0263-0874-494B-8E48-1DC1B02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82161-81EF-4034-B883-43D08F9C9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1A0A-75DC-40B3-9552-A3D1B784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91527-2980-4EC3-BC0D-9836C72F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2ADC-D4E7-4129-81AE-4C091B5D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6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66A83-F1EA-404B-B12E-226522B75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2A099-07FD-4964-9F29-671E13120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F563C-B002-429F-9502-A4FBCD0D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0DD3B-8139-4022-AD5B-A220DFBE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67803-3D27-41D3-B4A7-75D86BB8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01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0088" y="4464028"/>
            <a:ext cx="9145191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0087" y="3694376"/>
            <a:ext cx="9145191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31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46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643" y="4464028"/>
            <a:ext cx="9145191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643" y="3693675"/>
            <a:ext cx="9145191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96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146" y="1825625"/>
            <a:ext cx="502587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0663" y="1825625"/>
            <a:ext cx="50346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56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146" y="1681163"/>
            <a:ext cx="5025871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146" y="2505075"/>
            <a:ext cx="502587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0663" y="1681163"/>
            <a:ext cx="5036204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0663" y="2505075"/>
            <a:ext cx="50362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46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6"/>
            <a:ext cx="6173004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46" y="2057400"/>
            <a:ext cx="3652501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82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987426"/>
            <a:ext cx="617300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46" y="2057400"/>
            <a:ext cx="3652501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96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4367161"/>
            <a:ext cx="1051697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897" y="987426"/>
            <a:ext cx="1051697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5186516"/>
            <a:ext cx="10515381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71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5125"/>
            <a:ext cx="1051697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4489399"/>
            <a:ext cx="10515381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340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400" y="365125"/>
            <a:ext cx="9303964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869" y="3365557"/>
            <a:ext cx="875343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309" y="4501729"/>
            <a:ext cx="1051379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189" y="786824"/>
            <a:ext cx="60967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9172" y="2743200"/>
            <a:ext cx="60967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2910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2326968"/>
            <a:ext cx="1051697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4850581"/>
            <a:ext cx="10515381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73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456" y="1885950"/>
            <a:ext cx="29472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975" y="2571750"/>
            <a:ext cx="292773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8592" y="1885950"/>
            <a:ext cx="293662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8037" y="2571750"/>
            <a:ext cx="294717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30055" y="1885950"/>
            <a:ext cx="293249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30055" y="2571750"/>
            <a:ext cx="29324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7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258" y="4297503"/>
            <a:ext cx="29404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258" y="2256354"/>
            <a:ext cx="294043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258" y="4873766"/>
            <a:ext cx="2940433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592" y="4297503"/>
            <a:ext cx="293090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9591" y="2256354"/>
            <a:ext cx="293090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239" y="4873765"/>
            <a:ext cx="293478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5339" y="4297503"/>
            <a:ext cx="29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5338" y="2256354"/>
            <a:ext cx="293249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5214" y="4873763"/>
            <a:ext cx="2936379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81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5125"/>
            <a:ext cx="262924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65125"/>
            <a:ext cx="773530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84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378" y="1788454"/>
            <a:ext cx="8362318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255" y="3956280"/>
            <a:ext cx="683256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56" y="6453386"/>
            <a:ext cx="1608153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91" y="6453386"/>
            <a:ext cx="7024292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963" y="6453386"/>
            <a:ext cx="1596500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957" y="744470"/>
            <a:ext cx="1067550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9104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0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25" y="1301361"/>
            <a:ext cx="9614223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25" y="4216328"/>
            <a:ext cx="9614223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9005" y="6453386"/>
            <a:ext cx="1622620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649" y="6453386"/>
            <a:ext cx="7024292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963" y="6453386"/>
            <a:ext cx="1596500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3024" y="1685652"/>
            <a:ext cx="327544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0942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779" y="2286000"/>
            <a:ext cx="4448365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6253" y="2286000"/>
            <a:ext cx="4448365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66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78" y="685800"/>
            <a:ext cx="9602451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779" y="2340864"/>
            <a:ext cx="4444563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779" y="3305208"/>
            <a:ext cx="4444563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864" y="2340864"/>
            <a:ext cx="4444563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864" y="3305208"/>
            <a:ext cx="4444563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48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60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36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4211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94" y="685800"/>
            <a:ext cx="3856222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835" y="685801"/>
            <a:ext cx="5212759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94" y="2856344"/>
            <a:ext cx="3856222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94" y="6453386"/>
            <a:ext cx="12047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6233" y="6453386"/>
            <a:ext cx="237398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4427" y="6453386"/>
            <a:ext cx="1596500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4211" y="376"/>
            <a:ext cx="2286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781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4211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94" y="685800"/>
            <a:ext cx="3856222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841" y="1"/>
            <a:ext cx="6660747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94" y="2855968"/>
            <a:ext cx="3856222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94" y="6453386"/>
            <a:ext cx="12047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6233" y="6453386"/>
            <a:ext cx="237398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4427" y="6453386"/>
            <a:ext cx="1596500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4211" y="376"/>
            <a:ext cx="2286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89748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778" y="2295526"/>
            <a:ext cx="9602451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480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7811" y="624156"/>
            <a:ext cx="156597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779" y="624156"/>
            <a:ext cx="8180706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6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think-cell Folie" r:id="rId17" imgW="384" imgH="385" progId="TCLayout.ActiveDocument.1">
                  <p:embed/>
                </p:oleObj>
              </mc:Choice>
              <mc:Fallback>
                <p:oleObj name="think-cell Folie" r:id="rId17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  <p:sldLayoutId id="2147483697" r:id="rId13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BEE64-8DF2-455B-A78D-2652812A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59E46-7F8F-4A72-AE20-A4CDF0827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615F-0FCB-45E5-AF70-9C59579FA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F1A1-B04F-4EB1-8544-54739334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6511-53DD-4E79-B358-1850E8D83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146" y="1825625"/>
            <a:ext cx="10235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98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778" y="685800"/>
            <a:ext cx="960245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778" y="2286000"/>
            <a:ext cx="960245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831" y="6453386"/>
            <a:ext cx="12047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941" y="6453386"/>
            <a:ext cx="628164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3970" y="6453386"/>
            <a:ext cx="159650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157" y="376"/>
            <a:ext cx="2286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84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8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5659&amp;picture=surprise-surprise&amp;large=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oingboing.net/2013/10/25/19th-century-9lb-100-blade-mu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5659&amp;picture=surprise-surprise&amp;large=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Clean Code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SOLID </a:t>
            </a:r>
            <a:r>
              <a:rPr lang="de-DE" kern="0"/>
              <a:t>/ GRASP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51073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0507-D866-434C-ACFC-D96F4E33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685800"/>
            <a:ext cx="9601200" cy="1485900"/>
          </a:xfrm>
        </p:spPr>
        <p:txBody>
          <a:bodyPr/>
          <a:lstStyle/>
          <a:p>
            <a:r>
              <a:rPr lang="de-DE" dirty="0" err="1">
                <a:solidFill>
                  <a:srgbClr val="00B050"/>
                </a:solidFill>
              </a:rPr>
              <a:t>Resolve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SRP-Violation I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847D7D3-C2B6-C146-8339-F6D7399D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394" y="1705489"/>
            <a:ext cx="9695422" cy="4847711"/>
          </a:xfrm>
        </p:spPr>
      </p:pic>
    </p:spTree>
    <p:extLst>
      <p:ext uri="{BB962C8B-B14F-4D97-AF65-F5344CB8AC3E}">
        <p14:creationId xmlns:p14="http://schemas.microsoft.com/office/powerpoint/2010/main" val="263266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4F53-BF10-E346-B0A7-8922D68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B050"/>
                </a:solidFill>
              </a:rPr>
              <a:t>Resolve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SRP-Violation II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5B35B1-60D2-904F-9BB7-4610C8DAA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394" y="2171701"/>
            <a:ext cx="9848294" cy="4122541"/>
          </a:xfrm>
        </p:spPr>
      </p:pic>
    </p:spTree>
    <p:extLst>
      <p:ext uri="{BB962C8B-B14F-4D97-AF65-F5344CB8AC3E}">
        <p14:creationId xmlns:p14="http://schemas.microsoft.com/office/powerpoint/2010/main" val="331686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E4FB-E74C-904F-B9B3-CFE3834B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B050"/>
                </a:solidFill>
              </a:rPr>
              <a:t>Resolve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SRP-Violation I vs. II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329B5F-0124-464D-8BE6-28B8FD4988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821" y="2334844"/>
            <a:ext cx="5010831" cy="250541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353C70-23BB-8B4D-AC1C-08BFB651E5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668" y="2416630"/>
            <a:ext cx="5789783" cy="2423629"/>
          </a:xfrm>
        </p:spPr>
      </p:pic>
    </p:spTree>
    <p:extLst>
      <p:ext uri="{BB962C8B-B14F-4D97-AF65-F5344CB8AC3E}">
        <p14:creationId xmlns:p14="http://schemas.microsoft.com/office/powerpoint/2010/main" val="323830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653" y="744470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9103A-D47B-4D47-81A9-AC5E42AB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4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 dirty="0">
                <a:solidFill>
                  <a:srgbClr val="FF0000"/>
                </a:solidFill>
              </a:rPr>
              <a:t>Single </a:t>
            </a:r>
            <a:r>
              <a:rPr lang="en-US" sz="5000" cap="all" dirty="0" err="1">
                <a:solidFill>
                  <a:srgbClr val="FF0000"/>
                </a:solidFill>
              </a:rPr>
              <a:t>ResponsiBILITY</a:t>
            </a:r>
            <a:r>
              <a:rPr lang="en-US" sz="5000" cap="all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7321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9280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AB3E0FE-01B3-4F42-BBD2-08D82F2D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31" y="1135930"/>
            <a:ext cx="10679278" cy="2702578"/>
          </a:xfrm>
        </p:spPr>
      </p:pic>
    </p:spTree>
    <p:extLst>
      <p:ext uri="{BB962C8B-B14F-4D97-AF65-F5344CB8AC3E}">
        <p14:creationId xmlns:p14="http://schemas.microsoft.com/office/powerpoint/2010/main" val="254006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picture containing person, boy, young, indoor&#10;&#10;Description automatically generated">
            <a:extLst>
              <a:ext uri="{FF2B5EF4-FFF2-40B4-BE49-F238E27FC236}">
                <a16:creationId xmlns:a16="http://schemas.microsoft.com/office/drawing/2014/main" id="{D0793268-8A61-4E4D-92CC-1FA4C94A8F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6445"/>
          <a:stretch/>
        </p:blipFill>
        <p:spPr>
          <a:xfrm>
            <a:off x="814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9BD50-9BB5-B544-B338-CC124CE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798" y="1480931"/>
            <a:ext cx="4834002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97854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70BB-0749-9A4E-BADA-64E4563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SRP Violation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D1F83-F0C3-1148-88B1-AA4785820860}"/>
              </a:ext>
            </a:extLst>
          </p:cNvPr>
          <p:cNvSpPr/>
          <p:nvPr/>
        </p:nvSpPr>
        <p:spPr>
          <a:xfrm>
            <a:off x="6793746" y="1975104"/>
            <a:ext cx="3166946" cy="43708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457200"/>
            <a:r>
              <a:rPr lang="de-DE" sz="2800" dirty="0">
                <a:solidFill>
                  <a:srgbClr val="7030A0"/>
                </a:solidFill>
                <a:latin typeface="Franklin Gothic Book" panose="020B0503020102020204"/>
              </a:rPr>
              <a:t>class</a:t>
            </a:r>
            <a:r>
              <a:rPr lang="de-DE" sz="2800" dirty="0">
                <a:solidFill>
                  <a:prstClr val="black"/>
                </a:solidFill>
                <a:latin typeface="Franklin Gothic Book" panose="020B0503020102020204"/>
              </a:rPr>
              <a:t> Employee</a:t>
            </a:r>
          </a:p>
          <a:p>
            <a:pPr algn="ctr" defTabSz="457200"/>
            <a:endParaRPr lang="de-DE" dirty="0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119A4E-D4A4-534A-8530-45172448C90C}"/>
              </a:ext>
            </a:extLst>
          </p:cNvPr>
          <p:cNvSpPr/>
          <p:nvPr/>
        </p:nvSpPr>
        <p:spPr>
          <a:xfrm>
            <a:off x="6991217" y="2709418"/>
            <a:ext cx="2674433" cy="6008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calculatePay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EE36E2-EE05-0B47-B80B-A9901C399C8E}"/>
              </a:ext>
            </a:extLst>
          </p:cNvPr>
          <p:cNvSpPr/>
          <p:nvPr/>
        </p:nvSpPr>
        <p:spPr>
          <a:xfrm>
            <a:off x="7039070" y="3401334"/>
            <a:ext cx="2674433" cy="60081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reportHours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4FDD6A-AD28-E740-BF61-A7E2620DCA52}"/>
              </a:ext>
            </a:extLst>
          </p:cNvPr>
          <p:cNvSpPr/>
          <p:nvPr/>
        </p:nvSpPr>
        <p:spPr>
          <a:xfrm>
            <a:off x="7012926" y="4871638"/>
            <a:ext cx="2674433" cy="600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saveEmployee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60CFF-CACB-DC49-8CA4-7617BBDF0FE9}"/>
              </a:ext>
            </a:extLst>
          </p:cNvPr>
          <p:cNvCxnSpPr>
            <a:cxnSpLocks/>
          </p:cNvCxnSpPr>
          <p:nvPr/>
        </p:nvCxnSpPr>
        <p:spPr>
          <a:xfrm>
            <a:off x="6793746" y="2487562"/>
            <a:ext cx="3166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77E35A-C5BD-2F41-81C5-20A2C4940857}"/>
              </a:ext>
            </a:extLst>
          </p:cNvPr>
          <p:cNvGrpSpPr/>
          <p:nvPr/>
        </p:nvGrpSpPr>
        <p:grpSpPr>
          <a:xfrm>
            <a:off x="837599" y="2487563"/>
            <a:ext cx="2833414" cy="3029175"/>
            <a:chOff x="832625" y="2306774"/>
            <a:chExt cx="2561065" cy="3029175"/>
          </a:xfrm>
        </p:grpSpPr>
        <p:pic>
          <p:nvPicPr>
            <p:cNvPr id="15" name="Graphic 14" descr="Man">
              <a:extLst>
                <a:ext uri="{FF2B5EF4-FFF2-40B4-BE49-F238E27FC236}">
                  <a16:creationId xmlns:a16="http://schemas.microsoft.com/office/drawing/2014/main" id="{18A1D54F-EEC7-7B46-A05E-D727D93B3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9290" y="230677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Man">
              <a:extLst>
                <a:ext uri="{FF2B5EF4-FFF2-40B4-BE49-F238E27FC236}">
                  <a16:creationId xmlns:a16="http://schemas.microsoft.com/office/drawing/2014/main" id="{B6EC573D-BB08-FB43-98E7-BA4F8A97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9290" y="338507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622EC314-417B-C24B-B5DE-2EF50737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9290" y="4421549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5572F1-CD45-0841-A7CF-D4FFA9BB4838}"/>
                </a:ext>
              </a:extLst>
            </p:cNvPr>
            <p:cNvSpPr txBox="1"/>
            <p:nvPr/>
          </p:nvSpPr>
          <p:spPr>
            <a:xfrm>
              <a:off x="838199" y="2481284"/>
              <a:ext cx="1603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92D050"/>
                  </a:solidFill>
                  <a:latin typeface="Franklin Gothic Book" panose="020B0503020102020204"/>
                </a:rPr>
                <a:t>Accounting Department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2005F7-079C-E84A-842C-04B60602A307}"/>
                </a:ext>
              </a:extLst>
            </p:cNvPr>
            <p:cNvSpPr txBox="1"/>
            <p:nvPr/>
          </p:nvSpPr>
          <p:spPr>
            <a:xfrm>
              <a:off x="837582" y="3580146"/>
              <a:ext cx="1867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00B0F0"/>
                  </a:solidFill>
                  <a:latin typeface="Franklin Gothic Book" panose="020B0503020102020204"/>
                </a:rPr>
                <a:t>Human Resources Department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7111D3-4DED-E247-A116-D37E01C5EF12}"/>
                </a:ext>
              </a:extLst>
            </p:cNvPr>
            <p:cNvSpPr txBox="1"/>
            <p:nvPr/>
          </p:nvSpPr>
          <p:spPr>
            <a:xfrm>
              <a:off x="832625" y="4679008"/>
              <a:ext cx="1603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FFC000"/>
                  </a:solidFill>
                  <a:latin typeface="Franklin Gothic Book" panose="020B0503020102020204"/>
                </a:rPr>
                <a:t>Database Administrators 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24541-FA96-9B49-97AE-7A95DADC6CF5}"/>
              </a:ext>
            </a:extLst>
          </p:cNvPr>
          <p:cNvCxnSpPr>
            <a:cxnSpLocks/>
          </p:cNvCxnSpPr>
          <p:nvPr/>
        </p:nvCxnSpPr>
        <p:spPr>
          <a:xfrm>
            <a:off x="3597821" y="2938991"/>
            <a:ext cx="3294661" cy="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04A4B7-B5A1-C34D-8F30-2E9A6E8E2A6D}"/>
              </a:ext>
            </a:extLst>
          </p:cNvPr>
          <p:cNvCxnSpPr>
            <a:cxnSpLocks/>
          </p:cNvCxnSpPr>
          <p:nvPr/>
        </p:nvCxnSpPr>
        <p:spPr>
          <a:xfrm>
            <a:off x="3597821" y="4020875"/>
            <a:ext cx="2434453" cy="2535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7FFCD3-1BB5-6241-A762-65A96F5EDB3B}"/>
              </a:ext>
            </a:extLst>
          </p:cNvPr>
          <p:cNvCxnSpPr>
            <a:cxnSpLocks/>
          </p:cNvCxnSpPr>
          <p:nvPr/>
        </p:nvCxnSpPr>
        <p:spPr>
          <a:xfrm flipV="1">
            <a:off x="3671013" y="5093031"/>
            <a:ext cx="3341912" cy="24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042EB-2BB5-DF4C-A05F-0E4B01874F3B}"/>
              </a:ext>
            </a:extLst>
          </p:cNvPr>
          <p:cNvSpPr/>
          <p:nvPr/>
        </p:nvSpPr>
        <p:spPr>
          <a:xfrm>
            <a:off x="7039069" y="5606790"/>
            <a:ext cx="2674433" cy="60081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- regularHours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334FEF-24DD-AE42-8C47-EB4C046C74A0}"/>
              </a:ext>
            </a:extLst>
          </p:cNvPr>
          <p:cNvSpPr/>
          <p:nvPr/>
        </p:nvSpPr>
        <p:spPr>
          <a:xfrm>
            <a:off x="7039069" y="4136486"/>
            <a:ext cx="2674433" cy="60081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printReport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FFB1599-C7C9-AA4D-97C0-79AE76F1A2A7}"/>
              </a:ext>
            </a:extLst>
          </p:cNvPr>
          <p:cNvSpPr/>
          <p:nvPr/>
        </p:nvSpPr>
        <p:spPr>
          <a:xfrm>
            <a:off x="6105466" y="3591764"/>
            <a:ext cx="933602" cy="946098"/>
          </a:xfrm>
          <a:prstGeom prst="lef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de-DE" dirty="0">
              <a:solidFill>
                <a:prstClr val="black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726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70BB-0749-9A4E-BADA-64E4563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SRP-Violation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D1F83-F0C3-1148-88B1-AA4785820860}"/>
              </a:ext>
            </a:extLst>
          </p:cNvPr>
          <p:cNvSpPr/>
          <p:nvPr/>
        </p:nvSpPr>
        <p:spPr>
          <a:xfrm>
            <a:off x="1985712" y="1755166"/>
            <a:ext cx="7974981" cy="44613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457200"/>
            <a:r>
              <a:rPr lang="de-DE" sz="2800" dirty="0">
                <a:solidFill>
                  <a:srgbClr val="7030A0"/>
                </a:solidFill>
                <a:latin typeface="Franklin Gothic Book" panose="020B0503020102020204"/>
              </a:rPr>
              <a:t>class</a:t>
            </a:r>
            <a:r>
              <a:rPr lang="de-DE" sz="2800" dirty="0">
                <a:solidFill>
                  <a:prstClr val="black"/>
                </a:solidFill>
                <a:latin typeface="Franklin Gothic Book" panose="020B0503020102020204"/>
              </a:rPr>
              <a:t> Employee</a:t>
            </a:r>
          </a:p>
          <a:p>
            <a:pPr algn="ctr" defTabSz="457200"/>
            <a:endParaRPr lang="de-DE" dirty="0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119A4E-D4A4-534A-8530-45172448C90C}"/>
              </a:ext>
            </a:extLst>
          </p:cNvPr>
          <p:cNvSpPr/>
          <p:nvPr/>
        </p:nvSpPr>
        <p:spPr>
          <a:xfrm>
            <a:off x="2801610" y="2880622"/>
            <a:ext cx="2430965" cy="6008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calculatePay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EE36E2-EE05-0B47-B80B-A9901C399C8E}"/>
              </a:ext>
            </a:extLst>
          </p:cNvPr>
          <p:cNvSpPr/>
          <p:nvPr/>
        </p:nvSpPr>
        <p:spPr>
          <a:xfrm>
            <a:off x="6838352" y="2880622"/>
            <a:ext cx="2430965" cy="60081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reportHours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4FDD6A-AD28-E740-BF61-A7E2620DCA52}"/>
              </a:ext>
            </a:extLst>
          </p:cNvPr>
          <p:cNvSpPr/>
          <p:nvPr/>
        </p:nvSpPr>
        <p:spPr>
          <a:xfrm>
            <a:off x="2809044" y="5288437"/>
            <a:ext cx="2869219" cy="6008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+ saveEmployee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60CFF-CACB-DC49-8CA4-7617BBDF0FE9}"/>
              </a:ext>
            </a:extLst>
          </p:cNvPr>
          <p:cNvCxnSpPr>
            <a:cxnSpLocks/>
          </p:cNvCxnSpPr>
          <p:nvPr/>
        </p:nvCxnSpPr>
        <p:spPr>
          <a:xfrm>
            <a:off x="1985712" y="2330270"/>
            <a:ext cx="79749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F042EB-2BB5-DF4C-A05F-0E4B01874F3B}"/>
              </a:ext>
            </a:extLst>
          </p:cNvPr>
          <p:cNvSpPr/>
          <p:nvPr/>
        </p:nvSpPr>
        <p:spPr>
          <a:xfrm>
            <a:off x="4757719" y="4225895"/>
            <a:ext cx="2430965" cy="6008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de-DE" sz="2800" dirty="0">
                <a:solidFill>
                  <a:prstClr val="white"/>
                </a:solidFill>
                <a:latin typeface="Franklin Gothic Book" panose="020B0503020102020204"/>
              </a:rPr>
              <a:t>- </a:t>
            </a:r>
            <a:r>
              <a:rPr lang="de-DE" sz="2800" dirty="0" err="1">
                <a:solidFill>
                  <a:prstClr val="white"/>
                </a:solidFill>
                <a:latin typeface="Franklin Gothic Book" panose="020B0503020102020204"/>
              </a:rPr>
              <a:t>regularHours</a:t>
            </a:r>
            <a:endParaRPr lang="de-DE" sz="2800" dirty="0">
              <a:solidFill>
                <a:prstClr val="white"/>
              </a:solidFill>
              <a:latin typeface="Franklin Gothic Book" panose="020B0503020102020204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C731061-23A8-824C-A3D6-5BBAC3C3521B}"/>
              </a:ext>
            </a:extLst>
          </p:cNvPr>
          <p:cNvCxnSpPr/>
          <p:nvPr/>
        </p:nvCxnSpPr>
        <p:spPr>
          <a:xfrm rot="16200000" flipH="1">
            <a:off x="4568064" y="3531105"/>
            <a:ext cx="708270" cy="63562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EE123D9-705C-2C41-8FBE-C504AFE871E1}"/>
              </a:ext>
            </a:extLst>
          </p:cNvPr>
          <p:cNvCxnSpPr/>
          <p:nvPr/>
        </p:nvCxnSpPr>
        <p:spPr>
          <a:xfrm rot="5400000">
            <a:off x="6590153" y="3525636"/>
            <a:ext cx="708271" cy="65606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3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889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3193C-70F3-6B48-ACB0-89922EC4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219" y="1110883"/>
            <a:ext cx="3053039" cy="106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SRP Violation</a:t>
            </a:r>
          </a:p>
        </p:txBody>
      </p:sp>
      <p:pic>
        <p:nvPicPr>
          <p:cNvPr id="34" name="Content Placeholder 33" descr="A picture containing indoor, sky, weapon, knife&#10;&#10;Description automatically generated">
            <a:extLst>
              <a:ext uri="{FF2B5EF4-FFF2-40B4-BE49-F238E27FC236}">
                <a16:creationId xmlns:a16="http://schemas.microsoft.com/office/drawing/2014/main" id="{A68B40B3-DE3B-F048-BFDF-C1D404F23D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5479" y="640080"/>
            <a:ext cx="5461725" cy="40280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37A88-97A4-D047-9122-920B52FF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2218" y="2286001"/>
            <a:ext cx="3242481" cy="17913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A system that consists of objects with too many states has a rigid and fragile design! </a:t>
            </a: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4228" y="640081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610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70BB-0749-9A4E-BADA-64E4563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8F00"/>
                </a:solidFill>
              </a:rPr>
              <a:t>SRP-Violation: Solution Proposal 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0465D3-A70D-464F-AE67-527665B7118D}"/>
              </a:ext>
            </a:extLst>
          </p:cNvPr>
          <p:cNvGrpSpPr/>
          <p:nvPr/>
        </p:nvGrpSpPr>
        <p:grpSpPr>
          <a:xfrm>
            <a:off x="4663399" y="2171700"/>
            <a:ext cx="3166946" cy="1227930"/>
            <a:chOff x="2705410" y="5036039"/>
            <a:chExt cx="3166946" cy="15601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97189-8B64-F24C-8034-AA09E5A621FC}"/>
                </a:ext>
              </a:extLst>
            </p:cNvPr>
            <p:cNvSpPr/>
            <p:nvPr/>
          </p:nvSpPr>
          <p:spPr>
            <a:xfrm>
              <a:off x="2705410" y="5036039"/>
              <a:ext cx="3166946" cy="15601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800" dirty="0">
                  <a:solidFill>
                    <a:srgbClr val="7030A0"/>
                  </a:solidFill>
                  <a:latin typeface="Franklin Gothic Book" panose="020B0503020102020204"/>
                </a:rPr>
                <a:t>class</a:t>
              </a:r>
              <a:r>
                <a:rPr lang="de-DE" sz="2800" dirty="0">
                  <a:solidFill>
                    <a:prstClr val="black"/>
                  </a:solidFill>
                  <a:latin typeface="Franklin Gothic Book" panose="020B0503020102020204"/>
                </a:rPr>
                <a:t> Calculator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1119A4E-D4A4-534A-8530-45172448C90C}"/>
                </a:ext>
              </a:extLst>
            </p:cNvPr>
            <p:cNvSpPr/>
            <p:nvPr/>
          </p:nvSpPr>
          <p:spPr>
            <a:xfrm>
              <a:off x="3008972" y="5665640"/>
              <a:ext cx="2430965" cy="6008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800" dirty="0">
                  <a:solidFill>
                    <a:prstClr val="white"/>
                  </a:solidFill>
                  <a:latin typeface="Franklin Gothic Book" panose="020B0503020102020204"/>
                </a:rPr>
                <a:t>+ calculatePay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BA3C5-2898-5D43-8144-5E6ADBB4D419}"/>
              </a:ext>
            </a:extLst>
          </p:cNvPr>
          <p:cNvGrpSpPr/>
          <p:nvPr/>
        </p:nvGrpSpPr>
        <p:grpSpPr>
          <a:xfrm>
            <a:off x="4663399" y="3661155"/>
            <a:ext cx="3166946" cy="1236405"/>
            <a:chOff x="3305412" y="5233406"/>
            <a:chExt cx="3166946" cy="1560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9E789E-3282-5D4B-B4D2-1C57513558D7}"/>
                </a:ext>
              </a:extLst>
            </p:cNvPr>
            <p:cNvSpPr/>
            <p:nvPr/>
          </p:nvSpPr>
          <p:spPr>
            <a:xfrm>
              <a:off x="3305412" y="5233406"/>
              <a:ext cx="3166946" cy="15601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800" dirty="0">
                  <a:solidFill>
                    <a:srgbClr val="7030A0"/>
                  </a:solidFill>
                  <a:latin typeface="Franklin Gothic Book" panose="020B0503020102020204"/>
                </a:rPr>
                <a:t>class</a:t>
              </a:r>
              <a:r>
                <a:rPr lang="de-DE" sz="2800" dirty="0">
                  <a:solidFill>
                    <a:prstClr val="black"/>
                  </a:solidFill>
                  <a:latin typeface="Franklin Gothic Book" panose="020B0503020102020204"/>
                </a:rPr>
                <a:t> HourReporter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7EE36E2-EE05-0B47-B80B-A9901C399C8E}"/>
                </a:ext>
              </a:extLst>
            </p:cNvPr>
            <p:cNvSpPr/>
            <p:nvPr/>
          </p:nvSpPr>
          <p:spPr>
            <a:xfrm>
              <a:off x="3673402" y="5846598"/>
              <a:ext cx="2430965" cy="6008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800" dirty="0">
                  <a:solidFill>
                    <a:prstClr val="white"/>
                  </a:solidFill>
                  <a:latin typeface="Franklin Gothic Book" panose="020B0503020102020204"/>
                </a:rPr>
                <a:t>+ reportHours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FB9FA4-572C-5840-B391-25330684D936}"/>
              </a:ext>
            </a:extLst>
          </p:cNvPr>
          <p:cNvGrpSpPr/>
          <p:nvPr/>
        </p:nvGrpSpPr>
        <p:grpSpPr>
          <a:xfrm>
            <a:off x="4644350" y="5174232"/>
            <a:ext cx="3163227" cy="1236405"/>
            <a:chOff x="4661210" y="4841402"/>
            <a:chExt cx="3163227" cy="12364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C9F615-972A-F54C-AB2F-77FE24C86A35}"/>
                </a:ext>
              </a:extLst>
            </p:cNvPr>
            <p:cNvSpPr/>
            <p:nvPr/>
          </p:nvSpPr>
          <p:spPr>
            <a:xfrm>
              <a:off x="4661210" y="4841402"/>
              <a:ext cx="3163227" cy="123640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800" dirty="0">
                  <a:solidFill>
                    <a:srgbClr val="7030A0"/>
                  </a:solidFill>
                  <a:latin typeface="Franklin Gothic Book" panose="020B0503020102020204"/>
                </a:rPr>
                <a:t>class</a:t>
              </a:r>
              <a:r>
                <a:rPr lang="de-DE" sz="2800" dirty="0">
                  <a:solidFill>
                    <a:prstClr val="black"/>
                  </a:solidFill>
                  <a:latin typeface="Franklin Gothic Book" panose="020B0503020102020204"/>
                </a:rPr>
                <a:t> EmployeeSaver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4FDD6A-AD28-E740-BF61-A7E2620DCA52}"/>
                </a:ext>
              </a:extLst>
            </p:cNvPr>
            <p:cNvSpPr/>
            <p:nvPr/>
          </p:nvSpPr>
          <p:spPr>
            <a:xfrm>
              <a:off x="4801675" y="5352689"/>
              <a:ext cx="2719340" cy="49773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800" dirty="0">
                  <a:solidFill>
                    <a:prstClr val="white"/>
                  </a:solidFill>
                  <a:latin typeface="Franklin Gothic Book" panose="020B0503020102020204"/>
                </a:rPr>
                <a:t>+ saveEmployee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5822D-EE7A-BA43-B88D-5061BEFD7B83}"/>
              </a:ext>
            </a:extLst>
          </p:cNvPr>
          <p:cNvGrpSpPr/>
          <p:nvPr/>
        </p:nvGrpSpPr>
        <p:grpSpPr>
          <a:xfrm>
            <a:off x="8863691" y="3536745"/>
            <a:ext cx="3166946" cy="1485223"/>
            <a:chOff x="8677508" y="3519011"/>
            <a:chExt cx="3166946" cy="14852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ED1F83-F0C3-1148-88B1-AA4785820860}"/>
                </a:ext>
              </a:extLst>
            </p:cNvPr>
            <p:cNvSpPr/>
            <p:nvPr/>
          </p:nvSpPr>
          <p:spPr>
            <a:xfrm>
              <a:off x="8677508" y="3519011"/>
              <a:ext cx="3166946" cy="148522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800" dirty="0">
                  <a:solidFill>
                    <a:srgbClr val="7030A0"/>
                  </a:solidFill>
                  <a:latin typeface="Franklin Gothic Book" panose="020B0503020102020204"/>
                </a:rPr>
                <a:t>class</a:t>
              </a:r>
              <a:r>
                <a:rPr lang="de-DE" sz="2800" dirty="0">
                  <a:solidFill>
                    <a:prstClr val="black"/>
                  </a:solidFill>
                  <a:latin typeface="Franklin Gothic Book" panose="020B0503020102020204"/>
                </a:rPr>
                <a:t> EmployeeData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860CFF-CACB-DC49-8CA4-7617BBDF0FE9}"/>
                </a:ext>
              </a:extLst>
            </p:cNvPr>
            <p:cNvCxnSpPr>
              <a:cxnSpLocks/>
            </p:cNvCxnSpPr>
            <p:nvPr/>
          </p:nvCxnSpPr>
          <p:spPr>
            <a:xfrm>
              <a:off x="8677508" y="4023725"/>
              <a:ext cx="31669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BC4BFF-3CA6-6241-BB92-C4B52D4C93D6}"/>
              </a:ext>
            </a:extLst>
          </p:cNvPr>
          <p:cNvGrpSpPr/>
          <p:nvPr/>
        </p:nvGrpSpPr>
        <p:grpSpPr>
          <a:xfrm>
            <a:off x="1222473" y="2228667"/>
            <a:ext cx="3171594" cy="914400"/>
            <a:chOff x="746824" y="2044788"/>
            <a:chExt cx="3171594" cy="914400"/>
          </a:xfrm>
        </p:grpSpPr>
        <p:pic>
          <p:nvPicPr>
            <p:cNvPr id="15" name="Graphic 14" descr="Man">
              <a:extLst>
                <a:ext uri="{FF2B5EF4-FFF2-40B4-BE49-F238E27FC236}">
                  <a16:creationId xmlns:a16="http://schemas.microsoft.com/office/drawing/2014/main" id="{18A1D54F-EEC7-7B46-A05E-D727D93B3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4973" y="204478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5572F1-CD45-0841-A7CF-D4FFA9BB4838}"/>
                </a:ext>
              </a:extLst>
            </p:cNvPr>
            <p:cNvSpPr txBox="1"/>
            <p:nvPr/>
          </p:nvSpPr>
          <p:spPr>
            <a:xfrm>
              <a:off x="746824" y="2178823"/>
              <a:ext cx="1603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92D050"/>
                  </a:solidFill>
                  <a:latin typeface="Franklin Gothic Book" panose="020B0503020102020204"/>
                </a:rPr>
                <a:t>Accounting Department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B24541-FA96-9B49-97AE-7A95DADC6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392" y="2545937"/>
              <a:ext cx="985026" cy="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5EB365-BFA0-614A-8BA9-2C29237A4171}"/>
              </a:ext>
            </a:extLst>
          </p:cNvPr>
          <p:cNvGrpSpPr/>
          <p:nvPr/>
        </p:nvGrpSpPr>
        <p:grpSpPr>
          <a:xfrm>
            <a:off x="1219994" y="5253614"/>
            <a:ext cx="3171130" cy="914400"/>
            <a:chOff x="744345" y="5069735"/>
            <a:chExt cx="3171130" cy="914400"/>
          </a:xfrm>
        </p:grpSpPr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622EC314-417B-C24B-B5DE-2EF50737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98650" y="5069735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7111D3-4DED-E247-A116-D37E01C5EF12}"/>
                </a:ext>
              </a:extLst>
            </p:cNvPr>
            <p:cNvSpPr txBox="1"/>
            <p:nvPr/>
          </p:nvSpPr>
          <p:spPr>
            <a:xfrm>
              <a:off x="744345" y="5167966"/>
              <a:ext cx="1603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FFC000"/>
                  </a:solidFill>
                  <a:latin typeface="Franklin Gothic Book" panose="020B0503020102020204"/>
                </a:rPr>
                <a:t>Database Administrators 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D07F8D-159A-8247-A03B-A1F769AAA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449" y="5445790"/>
              <a:ext cx="985026" cy="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E55135-306A-6D4F-8283-DB65F60F7BCA}"/>
              </a:ext>
            </a:extLst>
          </p:cNvPr>
          <p:cNvGrpSpPr/>
          <p:nvPr/>
        </p:nvGrpSpPr>
        <p:grpSpPr>
          <a:xfrm>
            <a:off x="1219994" y="3721085"/>
            <a:ext cx="3171130" cy="914400"/>
            <a:chOff x="744345" y="3537206"/>
            <a:chExt cx="3171130" cy="914400"/>
          </a:xfrm>
        </p:grpSpPr>
        <p:pic>
          <p:nvPicPr>
            <p:cNvPr id="16" name="Graphic 15" descr="Man">
              <a:extLst>
                <a:ext uri="{FF2B5EF4-FFF2-40B4-BE49-F238E27FC236}">
                  <a16:creationId xmlns:a16="http://schemas.microsoft.com/office/drawing/2014/main" id="{B6EC573D-BB08-FB43-98E7-BA4F8A97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8650" y="3537206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2005F7-079C-E84A-842C-04B60602A307}"/>
                </a:ext>
              </a:extLst>
            </p:cNvPr>
            <p:cNvSpPr txBox="1"/>
            <p:nvPr/>
          </p:nvSpPr>
          <p:spPr>
            <a:xfrm>
              <a:off x="744345" y="3670297"/>
              <a:ext cx="1867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de-DE" dirty="0">
                  <a:solidFill>
                    <a:srgbClr val="00B0F0"/>
                  </a:solidFill>
                  <a:latin typeface="Franklin Gothic Book" panose="020B0503020102020204"/>
                </a:rPr>
                <a:t>HR Department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6DF1-C476-C742-8C4D-6F3DCF1AB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449" y="3987447"/>
              <a:ext cx="985026" cy="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67283-7DC9-49B6-AB46-C0DB162012CB}"/>
              </a:ext>
            </a:extLst>
          </p:cNvPr>
          <p:cNvCxnSpPr>
            <a:cxnSpLocks/>
          </p:cNvCxnSpPr>
          <p:nvPr/>
        </p:nvCxnSpPr>
        <p:spPr>
          <a:xfrm>
            <a:off x="7824446" y="2785665"/>
            <a:ext cx="1039245" cy="935420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4990AD-AC93-49F6-9870-49A06D21168C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7830345" y="4279357"/>
            <a:ext cx="103334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4BA8445-1C9F-4C7E-A831-43061DB0E459}"/>
              </a:ext>
            </a:extLst>
          </p:cNvPr>
          <p:cNvCxnSpPr>
            <a:stCxn id="28" idx="3"/>
          </p:cNvCxnSpPr>
          <p:nvPr/>
        </p:nvCxnSpPr>
        <p:spPr>
          <a:xfrm flipV="1">
            <a:off x="7807577" y="4844804"/>
            <a:ext cx="1056114" cy="947631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70BB-0749-9A4E-BADA-64E4563B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8F00"/>
                </a:solidFill>
              </a:rPr>
              <a:t>SRP-Violation: Solution Proposal II (Facade-Pattern)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0465D3-A70D-464F-AE67-527665B7118D}"/>
              </a:ext>
            </a:extLst>
          </p:cNvPr>
          <p:cNvGrpSpPr/>
          <p:nvPr/>
        </p:nvGrpSpPr>
        <p:grpSpPr>
          <a:xfrm>
            <a:off x="5156349" y="2171700"/>
            <a:ext cx="3166946" cy="1227930"/>
            <a:chOff x="2705410" y="5036039"/>
            <a:chExt cx="3166946" cy="15601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D97189-8B64-F24C-8034-AA09E5A621FC}"/>
                </a:ext>
              </a:extLst>
            </p:cNvPr>
            <p:cNvSpPr/>
            <p:nvPr/>
          </p:nvSpPr>
          <p:spPr>
            <a:xfrm>
              <a:off x="2705410" y="5036039"/>
              <a:ext cx="3166946" cy="15601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0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Calculator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1119A4E-D4A4-534A-8530-45172448C90C}"/>
                </a:ext>
              </a:extLst>
            </p:cNvPr>
            <p:cNvSpPr/>
            <p:nvPr/>
          </p:nvSpPr>
          <p:spPr>
            <a:xfrm>
              <a:off x="3008972" y="5665640"/>
              <a:ext cx="2430965" cy="6008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000" dirty="0">
                  <a:solidFill>
                    <a:prstClr val="white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calculatePay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BA3C5-2898-5D43-8144-5E6ADBB4D419}"/>
              </a:ext>
            </a:extLst>
          </p:cNvPr>
          <p:cNvGrpSpPr/>
          <p:nvPr/>
        </p:nvGrpSpPr>
        <p:grpSpPr>
          <a:xfrm>
            <a:off x="5231942" y="3640753"/>
            <a:ext cx="3166946" cy="1236405"/>
            <a:chOff x="3305412" y="5233406"/>
            <a:chExt cx="3166946" cy="1560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9E789E-3282-5D4B-B4D2-1C57513558D7}"/>
                </a:ext>
              </a:extLst>
            </p:cNvPr>
            <p:cNvSpPr/>
            <p:nvPr/>
          </p:nvSpPr>
          <p:spPr>
            <a:xfrm>
              <a:off x="3305412" y="5233406"/>
              <a:ext cx="3166946" cy="15601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0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HourReporter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7EE36E2-EE05-0B47-B80B-A9901C399C8E}"/>
                </a:ext>
              </a:extLst>
            </p:cNvPr>
            <p:cNvSpPr/>
            <p:nvPr/>
          </p:nvSpPr>
          <p:spPr>
            <a:xfrm>
              <a:off x="3673402" y="5846598"/>
              <a:ext cx="2430965" cy="6008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800" dirty="0">
                  <a:solidFill>
                    <a:prstClr val="white"/>
                  </a:solidFill>
                  <a:latin typeface="Franklin Gothic Book" panose="020B0503020102020204"/>
                </a:rPr>
                <a:t>+ reportHours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FB9FA4-572C-5840-B391-25330684D936}"/>
              </a:ext>
            </a:extLst>
          </p:cNvPr>
          <p:cNvGrpSpPr/>
          <p:nvPr/>
        </p:nvGrpSpPr>
        <p:grpSpPr>
          <a:xfrm>
            <a:off x="5231943" y="5123939"/>
            <a:ext cx="3163227" cy="1236405"/>
            <a:chOff x="4661210" y="4841402"/>
            <a:chExt cx="3163227" cy="12364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C9F615-972A-F54C-AB2F-77FE24C86A35}"/>
                </a:ext>
              </a:extLst>
            </p:cNvPr>
            <p:cNvSpPr/>
            <p:nvPr/>
          </p:nvSpPr>
          <p:spPr>
            <a:xfrm>
              <a:off x="4661210" y="4841402"/>
              <a:ext cx="3163227" cy="123640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0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EmployeeSaver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4FDD6A-AD28-E740-BF61-A7E2620DCA52}"/>
                </a:ext>
              </a:extLst>
            </p:cNvPr>
            <p:cNvSpPr/>
            <p:nvPr/>
          </p:nvSpPr>
          <p:spPr>
            <a:xfrm>
              <a:off x="4939233" y="5329659"/>
              <a:ext cx="2663176" cy="49674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800" dirty="0">
                  <a:solidFill>
                    <a:prstClr val="white"/>
                  </a:solidFill>
                  <a:latin typeface="Franklin Gothic Book" panose="020B0503020102020204"/>
                </a:rPr>
                <a:t>+ saveEmployee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5822D-EE7A-BA43-B88D-5061BEFD7B83}"/>
              </a:ext>
            </a:extLst>
          </p:cNvPr>
          <p:cNvGrpSpPr/>
          <p:nvPr/>
        </p:nvGrpSpPr>
        <p:grpSpPr>
          <a:xfrm>
            <a:off x="9211674" y="3495214"/>
            <a:ext cx="2696736" cy="1485223"/>
            <a:chOff x="8677508" y="3519012"/>
            <a:chExt cx="3166946" cy="14852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ED1F83-F0C3-1148-88B1-AA4785820860}"/>
                </a:ext>
              </a:extLst>
            </p:cNvPr>
            <p:cNvSpPr/>
            <p:nvPr/>
          </p:nvSpPr>
          <p:spPr>
            <a:xfrm>
              <a:off x="8677508" y="3519012"/>
              <a:ext cx="3166946" cy="148522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EmployeeData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860CFF-CACB-DC49-8CA4-7617BBDF0FE9}"/>
                </a:ext>
              </a:extLst>
            </p:cNvPr>
            <p:cNvCxnSpPr>
              <a:cxnSpLocks/>
            </p:cNvCxnSpPr>
            <p:nvPr/>
          </p:nvCxnSpPr>
          <p:spPr>
            <a:xfrm>
              <a:off x="8677508" y="4054037"/>
              <a:ext cx="31669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3B08AB3-8235-184F-A281-8793C0BD1DA2}"/>
              </a:ext>
            </a:extLst>
          </p:cNvPr>
          <p:cNvCxnSpPr>
            <a:cxnSpLocks/>
          </p:cNvCxnSpPr>
          <p:nvPr/>
        </p:nvCxnSpPr>
        <p:spPr>
          <a:xfrm>
            <a:off x="8323296" y="2819300"/>
            <a:ext cx="888379" cy="883063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AEFDC22-EC78-5E46-8863-0F6DBCB3CAD3}"/>
              </a:ext>
            </a:extLst>
          </p:cNvPr>
          <p:cNvCxnSpPr>
            <a:cxnSpLocks/>
          </p:cNvCxnSpPr>
          <p:nvPr/>
        </p:nvCxnSpPr>
        <p:spPr>
          <a:xfrm flipV="1">
            <a:off x="8388977" y="4830699"/>
            <a:ext cx="835707" cy="781497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91D95-73D5-1046-A178-4765D2245811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8398889" y="4258955"/>
            <a:ext cx="825795" cy="757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217E5B-9599-A049-A153-3205553682D9}"/>
              </a:ext>
            </a:extLst>
          </p:cNvPr>
          <p:cNvGrpSpPr/>
          <p:nvPr/>
        </p:nvGrpSpPr>
        <p:grpSpPr>
          <a:xfrm>
            <a:off x="996724" y="2892189"/>
            <a:ext cx="3249004" cy="2592926"/>
            <a:chOff x="425386" y="2672862"/>
            <a:chExt cx="3249004" cy="259292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6161AB-F647-4640-89CC-8A984499E9C7}"/>
                </a:ext>
              </a:extLst>
            </p:cNvPr>
            <p:cNvSpPr/>
            <p:nvPr/>
          </p:nvSpPr>
          <p:spPr>
            <a:xfrm>
              <a:off x="425386" y="2672862"/>
              <a:ext cx="3249004" cy="259292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457200"/>
              <a:r>
                <a:rPr lang="de-DE" sz="20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EmployeeFacade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  <a:p>
              <a:pPr algn="ctr" defTabSz="457200"/>
              <a:endParaRPr lang="de-DE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defTabSz="457200"/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calculatePay</a:t>
              </a:r>
            </a:p>
            <a:p>
              <a:pPr defTabSz="457200"/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reportHours</a:t>
              </a:r>
            </a:p>
            <a:p>
              <a:pPr defTabSz="457200"/>
              <a:r>
                <a:rPr lang="de-DE" sz="20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saveEmployee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3ED27B-2EC7-3147-9380-6D4D154C4409}"/>
                </a:ext>
              </a:extLst>
            </p:cNvPr>
            <p:cNvCxnSpPr>
              <a:cxnSpLocks/>
            </p:cNvCxnSpPr>
            <p:nvPr/>
          </p:nvCxnSpPr>
          <p:spPr>
            <a:xfrm>
              <a:off x="435455" y="3287702"/>
              <a:ext cx="32389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0B9787-8CEB-B04D-A2BD-7CB032227B0E}"/>
              </a:ext>
            </a:extLst>
          </p:cNvPr>
          <p:cNvCxnSpPr>
            <a:cxnSpLocks/>
          </p:cNvCxnSpPr>
          <p:nvPr/>
        </p:nvCxnSpPr>
        <p:spPr>
          <a:xfrm>
            <a:off x="4633401" y="2819299"/>
            <a:ext cx="52294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94115-0ADB-0648-8612-F51C95EC8EF7}"/>
              </a:ext>
            </a:extLst>
          </p:cNvPr>
          <p:cNvCxnSpPr>
            <a:cxnSpLocks/>
          </p:cNvCxnSpPr>
          <p:nvPr/>
        </p:nvCxnSpPr>
        <p:spPr>
          <a:xfrm>
            <a:off x="4258738" y="4278601"/>
            <a:ext cx="96670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21C275-E827-D644-A279-256BBC956BC2}"/>
              </a:ext>
            </a:extLst>
          </p:cNvPr>
          <p:cNvCxnSpPr>
            <a:cxnSpLocks/>
          </p:cNvCxnSpPr>
          <p:nvPr/>
        </p:nvCxnSpPr>
        <p:spPr>
          <a:xfrm>
            <a:off x="4633401" y="2810250"/>
            <a:ext cx="0" cy="28974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9B5EC3-25C7-EE46-B79E-DC8C8A0665A2}"/>
              </a:ext>
            </a:extLst>
          </p:cNvPr>
          <p:cNvCxnSpPr>
            <a:cxnSpLocks/>
          </p:cNvCxnSpPr>
          <p:nvPr/>
        </p:nvCxnSpPr>
        <p:spPr>
          <a:xfrm>
            <a:off x="4633402" y="5707660"/>
            <a:ext cx="59854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3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983E9-BE6C-4DFD-90BC-81BE450F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6BA3C5-2898-5D43-8144-5E6ADBB4D419}"/>
              </a:ext>
            </a:extLst>
          </p:cNvPr>
          <p:cNvGrpSpPr/>
          <p:nvPr/>
        </p:nvGrpSpPr>
        <p:grpSpPr>
          <a:xfrm>
            <a:off x="6962892" y="2171701"/>
            <a:ext cx="3858303" cy="1236405"/>
            <a:chOff x="3305412" y="5233406"/>
            <a:chExt cx="3166946" cy="1560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9E789E-3282-5D4B-B4D2-1C57513558D7}"/>
                </a:ext>
              </a:extLst>
            </p:cNvPr>
            <p:cNvSpPr/>
            <p:nvPr/>
          </p:nvSpPr>
          <p:spPr>
            <a:xfrm>
              <a:off x="3305412" y="5233406"/>
              <a:ext cx="3166946" cy="15601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4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HourReporter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7EE36E2-EE05-0B47-B80B-A9901C399C8E}"/>
                </a:ext>
              </a:extLst>
            </p:cNvPr>
            <p:cNvSpPr/>
            <p:nvPr/>
          </p:nvSpPr>
          <p:spPr>
            <a:xfrm>
              <a:off x="3673402" y="5846598"/>
              <a:ext cx="2430965" cy="60081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400" dirty="0">
                  <a:solidFill>
                    <a:prstClr val="white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reportHours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FB9FA4-572C-5840-B391-25330684D936}"/>
              </a:ext>
            </a:extLst>
          </p:cNvPr>
          <p:cNvGrpSpPr/>
          <p:nvPr/>
        </p:nvGrpSpPr>
        <p:grpSpPr>
          <a:xfrm>
            <a:off x="6962893" y="4379594"/>
            <a:ext cx="3858309" cy="1236405"/>
            <a:chOff x="4661210" y="4841402"/>
            <a:chExt cx="3163227" cy="12364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C9F615-972A-F54C-AB2F-77FE24C86A35}"/>
                </a:ext>
              </a:extLst>
            </p:cNvPr>
            <p:cNvSpPr/>
            <p:nvPr/>
          </p:nvSpPr>
          <p:spPr>
            <a:xfrm>
              <a:off x="4661210" y="4841402"/>
              <a:ext cx="3163227" cy="123640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4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EmployeeSaver</a:t>
              </a: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04FDD6A-AD28-E740-BF61-A7E2620DCA52}"/>
                </a:ext>
              </a:extLst>
            </p:cNvPr>
            <p:cNvSpPr/>
            <p:nvPr/>
          </p:nvSpPr>
          <p:spPr>
            <a:xfrm>
              <a:off x="4964398" y="5361397"/>
              <a:ext cx="2556850" cy="47615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de-DE" sz="2400" dirty="0">
                  <a:solidFill>
                    <a:prstClr val="white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saveEmployee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46783D-86AB-8F41-AB89-E3B4B57AE563}"/>
              </a:ext>
            </a:extLst>
          </p:cNvPr>
          <p:cNvGrpSpPr/>
          <p:nvPr/>
        </p:nvGrpSpPr>
        <p:grpSpPr>
          <a:xfrm>
            <a:off x="1865388" y="2314394"/>
            <a:ext cx="3166946" cy="3187319"/>
            <a:chOff x="1749816" y="3305545"/>
            <a:chExt cx="3166946" cy="31873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ED1F83-F0C3-1148-88B1-AA4785820860}"/>
                </a:ext>
              </a:extLst>
            </p:cNvPr>
            <p:cNvSpPr/>
            <p:nvPr/>
          </p:nvSpPr>
          <p:spPr>
            <a:xfrm>
              <a:off x="1749816" y="3305545"/>
              <a:ext cx="3166946" cy="318731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457200"/>
              <a:r>
                <a:rPr lang="de-DE" sz="24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class</a:t>
              </a:r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Employee</a:t>
              </a:r>
            </a:p>
            <a:p>
              <a:pPr algn="ctr" defTabSz="457200"/>
              <a:endParaRPr lang="de-DE" sz="2800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defTabSz="457200"/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- employeeData</a:t>
              </a:r>
            </a:p>
            <a:p>
              <a:pPr algn="ctr" defTabSz="457200"/>
              <a:endParaRPr lang="de-DE" sz="2800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defTabSz="457200"/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calculatePay</a:t>
              </a:r>
            </a:p>
            <a:p>
              <a:pPr defTabSz="457200"/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reportHours</a:t>
              </a:r>
            </a:p>
            <a:p>
              <a:pPr defTabSz="457200"/>
              <a:r>
                <a:rPr lang="de-DE" sz="2400" dirty="0">
                  <a:solidFill>
                    <a:prstClr val="black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 saveEmployee</a:t>
              </a:r>
            </a:p>
            <a:p>
              <a:pPr algn="ctr" defTabSz="457200"/>
              <a:endParaRPr lang="de-DE" sz="2800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algn="ctr" defTabSz="457200"/>
              <a:endParaRPr lang="de-DE" sz="2800" dirty="0">
                <a:solidFill>
                  <a:prstClr val="black"/>
                </a:solidFill>
                <a:latin typeface="Franklin Gothic Book" panose="020B0503020102020204"/>
              </a:endParaRPr>
            </a:p>
            <a:p>
              <a:pPr algn="ctr" defTabSz="457200"/>
              <a:endParaRPr lang="de-DE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860CFF-CACB-DC49-8CA4-7617BBDF0FE9}"/>
                </a:ext>
              </a:extLst>
            </p:cNvPr>
            <p:cNvCxnSpPr>
              <a:cxnSpLocks/>
            </p:cNvCxnSpPr>
            <p:nvPr/>
          </p:nvCxnSpPr>
          <p:spPr>
            <a:xfrm>
              <a:off x="1749816" y="4151635"/>
              <a:ext cx="31669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E8B03B2-6C53-4F4D-9497-141AABF29046}"/>
                </a:ext>
              </a:extLst>
            </p:cNvPr>
            <p:cNvCxnSpPr>
              <a:cxnSpLocks/>
            </p:cNvCxnSpPr>
            <p:nvPr/>
          </p:nvCxnSpPr>
          <p:spPr>
            <a:xfrm>
              <a:off x="1749816" y="4727782"/>
              <a:ext cx="31669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E4D34-348B-444C-BF30-21B14038D21E}"/>
              </a:ext>
            </a:extLst>
          </p:cNvPr>
          <p:cNvGrpSpPr/>
          <p:nvPr/>
        </p:nvGrpSpPr>
        <p:grpSpPr>
          <a:xfrm>
            <a:off x="5032336" y="2789902"/>
            <a:ext cx="1930557" cy="2236302"/>
            <a:chOff x="5065272" y="2790326"/>
            <a:chExt cx="2404016" cy="223630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21C275-E827-D644-A279-256BBC956BC2}"/>
                </a:ext>
              </a:extLst>
            </p:cNvPr>
            <p:cNvCxnSpPr>
              <a:cxnSpLocks/>
            </p:cNvCxnSpPr>
            <p:nvPr/>
          </p:nvCxnSpPr>
          <p:spPr>
            <a:xfrm>
              <a:off x="6522996" y="2790326"/>
              <a:ext cx="0" cy="2236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0B9787-8CEB-B04D-A2BD-7CB032227B0E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6522997" y="2790326"/>
              <a:ext cx="946290" cy="2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9B5EC3-25C7-EE46-B79E-DC8C8A0665A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6522997" y="4998221"/>
              <a:ext cx="946291" cy="5534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ABF848-B576-264C-BFE9-14F68F87244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065272" y="3908053"/>
              <a:ext cx="1457725" cy="4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430A21D3-23E7-41AA-AD78-9DCE78F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685800"/>
            <a:ext cx="9601200" cy="1485900"/>
          </a:xfrm>
        </p:spPr>
        <p:txBody>
          <a:bodyPr/>
          <a:lstStyle/>
          <a:p>
            <a:r>
              <a:rPr lang="de-DE" dirty="0">
                <a:solidFill>
                  <a:srgbClr val="008F00"/>
                </a:solidFill>
              </a:rPr>
              <a:t>SRP-Violation: Solution Proposal III</a:t>
            </a:r>
          </a:p>
        </p:txBody>
      </p:sp>
    </p:spTree>
    <p:extLst>
      <p:ext uri="{BB962C8B-B14F-4D97-AF65-F5344CB8AC3E}">
        <p14:creationId xmlns:p14="http://schemas.microsoft.com/office/powerpoint/2010/main" val="32154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F9C3-ED07-45DB-B9C9-7CCA2A0A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Open/Closed Principle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3CC61-AE6D-4E04-97C6-7B8994DCA5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AFA12-8E33-47B6-9FDF-4F91997A9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825332"/>
            <a:ext cx="10261600" cy="35152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artifacts (classes, modules, functions, etc.) should be </a:t>
            </a:r>
            <a:r>
              <a:rPr lang="en-US" i="1" dirty="0"/>
              <a:t>open for extension but closed for change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simply: it should be possible to modify the behavior of objects or introduce new kinds of objects without touching the existing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concretely: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Implementation against interfaces, not concrete classes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Use of method overriding (polymorphism) instead of if or switch statements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(No use of checked exceptions)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general: Protected Variation, 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54695405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C63C2-05F5-4024-94AA-73420A645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EA720-59F3-455A-85CF-324A226CA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97" y="1552855"/>
            <a:ext cx="11335313" cy="4554839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 class Shape {                           |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virtual void draw()</a:t>
            </a:r>
            <a:r>
              <a:rPr lang="en-US" dirty="0">
                <a:latin typeface="Consolas" panose="020B0609020204030204" pitchFamily="49" charset="0"/>
              </a:rPr>
              <a:t> = 0;             |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}                                       |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                 |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class Ellipse : public Shape {         |   class Circle : public Shape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public:                                |   public:                                 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virtual Point2D get_focus1(){}       |     virtual Point2D </a:t>
            </a:r>
            <a:r>
              <a:rPr lang="en-US" dirty="0" err="1">
                <a:latin typeface="Consolas" panose="020B0609020204030204" pitchFamily="49" charset="0"/>
              </a:rPr>
              <a:t>get_center</a:t>
            </a:r>
            <a:r>
              <a:rPr lang="en-US" dirty="0">
                <a:latin typeface="Consolas" panose="020B0609020204030204" pitchFamily="49" charset="0"/>
              </a:rPr>
              <a:t>(){}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virtual Point2D get_focus2(){}       |     virtual double </a:t>
            </a:r>
            <a:r>
              <a:rPr lang="en-US" dirty="0" err="1">
                <a:latin typeface="Consolas" panose="020B0609020204030204" pitchFamily="49" charset="0"/>
              </a:rPr>
              <a:t>get_radius</a:t>
            </a:r>
            <a:r>
              <a:rPr lang="en-US" dirty="0">
                <a:latin typeface="Consolas" panose="020B0609020204030204" pitchFamily="49" charset="0"/>
              </a:rPr>
              <a:t>(){}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virtual float </a:t>
            </a:r>
            <a:r>
              <a:rPr lang="en-US" dirty="0" err="1">
                <a:latin typeface="Consolas" panose="020B0609020204030204" pitchFamily="49" charset="0"/>
              </a:rPr>
              <a:t>get_diameter</a:t>
            </a:r>
            <a:r>
              <a:rPr lang="en-US" dirty="0">
                <a:latin typeface="Consolas" panose="020B0609020204030204" pitchFamily="49" charset="0"/>
              </a:rPr>
              <a:t>(){}       |  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                 |    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void draw() override </a:t>
            </a:r>
            <a:r>
              <a:rPr lang="en-US" dirty="0">
                <a:latin typeface="Consolas" panose="020B0609020204030204" pitchFamily="49" charset="0"/>
              </a:rPr>
              <a:t>{ /* … */ }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92D050"/>
                </a:solidFill>
                <a:latin typeface="Consolas" panose="020B0609020204030204" pitchFamily="49" charset="0"/>
              </a:rPr>
              <a:t>void draw() override </a:t>
            </a:r>
            <a:r>
              <a:rPr lang="en-US" dirty="0">
                <a:latin typeface="Consolas" panose="020B0609020204030204" pitchFamily="49" charset="0"/>
              </a:rPr>
              <a:t>{ /* … */ }     |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}                                      |</a:t>
            </a:r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97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F09E-BD35-42E9-BFA5-1C154DDF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4C381E-597B-4486-939A-58FD17EEB3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8CBF-71E4-45FC-A57F-3269F3B56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Instances of subclasses can take the role of </a:t>
            </a:r>
            <a:r>
              <a:rPr lang="en-US" dirty="0" err="1"/>
              <a:t>superclasses</a:t>
            </a:r>
            <a:r>
              <a:rPr lang="en-US" dirty="0"/>
              <a:t> without changing program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relaxed version: without causing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fundamental feature of class hierarchies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4822608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99A1-EC2F-49F0-B868-CEA2E4BF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76A03-2EAA-43C4-A00F-5874EDC83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04CD5-C460-4363-B89A-1904C2818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client of a class C should depend on methods it doesn’t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that is not the case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Divide the interface of C into multiple independent interfaces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Replace C in each client with the interfaces actually used by the client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9242998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00A5-638B-484C-B6C0-B64A476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AEAA6-6CD3-4B3C-988E-715FD4E305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49B3E-FD5C-4738-98BA-66F14AA2F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core functionality of a system does not depend on its environment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Concrete artifacts depend on abstractions </a:t>
            </a:r>
            <a:r>
              <a:rPr lang="en-US" dirty="0"/>
              <a:t>(not </a:t>
            </a:r>
            <a:r>
              <a:rPr lang="en-US" i="1" dirty="0"/>
              <a:t>vice versa</a:t>
            </a:r>
            <a:r>
              <a:rPr lang="en-US" dirty="0"/>
              <a:t>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b="1" dirty="0"/>
              <a:t>Unstable artifacts depend on stable artifacts</a:t>
            </a:r>
            <a:r>
              <a:rPr lang="en-US" dirty="0"/>
              <a:t> (not </a:t>
            </a:r>
            <a:r>
              <a:rPr lang="en-US" i="1" dirty="0"/>
              <a:t>vice versa</a:t>
            </a:r>
            <a:r>
              <a:rPr lang="en-US" dirty="0"/>
              <a:t>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Outer layers </a:t>
            </a:r>
            <a:r>
              <a:rPr lang="en-US" dirty="0"/>
              <a:t>of the architecture </a:t>
            </a:r>
            <a:r>
              <a:rPr lang="en-US" b="1" dirty="0"/>
              <a:t>depend on inner layers</a:t>
            </a:r>
            <a:r>
              <a:rPr lang="en-US" dirty="0"/>
              <a:t> (not </a:t>
            </a:r>
            <a:r>
              <a:rPr lang="en-US" i="1" dirty="0"/>
              <a:t>vice versa</a:t>
            </a:r>
            <a:r>
              <a:rPr lang="en-US" dirty="0"/>
              <a:t>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Classes/Modules depend on abstractions (e.g., interfaces) not on other classes/modules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Dependency inversion achieves this by introducing interfaces that “reverse the dependencies”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171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667C72-E0C7-47D2-84CF-070DD8A79A05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EB1F-2409-45E2-8F36-016E8AC0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94" y="371014"/>
            <a:ext cx="10261600" cy="609398"/>
          </a:xfrm>
        </p:spPr>
        <p:txBody>
          <a:bodyPr/>
          <a:lstStyle/>
          <a:p>
            <a:pPr hangingPunct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cap="none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Bad Dependency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748685" y="2983862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263421" y="2983862"/>
            <a:ext cx="3225673" cy="1645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617243-3EBA-4614-B43C-30D274ABBFAF}"/>
              </a:ext>
            </a:extLst>
          </p:cNvPr>
          <p:cNvSpPr/>
          <p:nvPr/>
        </p:nvSpPr>
        <p:spPr>
          <a:xfrm>
            <a:off x="4963252" y="3335376"/>
            <a:ext cx="2187208" cy="9419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</p:spTree>
    <p:extLst>
      <p:ext uri="{BB962C8B-B14F-4D97-AF65-F5344CB8AC3E}">
        <p14:creationId xmlns:p14="http://schemas.microsoft.com/office/powerpoint/2010/main" val="93646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25D6D0-1EAF-495B-B173-A0F96F9C3D03}"/>
              </a:ext>
            </a:extLst>
          </p:cNvPr>
          <p:cNvSpPr/>
          <p:nvPr/>
        </p:nvSpPr>
        <p:spPr>
          <a:xfrm>
            <a:off x="1203069" y="1304973"/>
            <a:ext cx="4604165" cy="53853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986512" y="1488773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358039" y="1488772"/>
            <a:ext cx="3225673" cy="1645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F98C2-6654-4FF2-8B3B-010874449955}"/>
              </a:ext>
            </a:extLst>
          </p:cNvPr>
          <p:cNvSpPr/>
          <p:nvPr/>
        </p:nvSpPr>
        <p:spPr>
          <a:xfrm>
            <a:off x="1986512" y="4885225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Interface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EB0D9F-DD3D-4842-BFFD-E1C5338599AB}"/>
              </a:ext>
            </a:extLst>
          </p:cNvPr>
          <p:cNvSpPr/>
          <p:nvPr/>
        </p:nvSpPr>
        <p:spPr>
          <a:xfrm>
            <a:off x="2512637" y="3216482"/>
            <a:ext cx="2049358" cy="156229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48098A4-38E7-405A-A624-0D45D6978C01}"/>
              </a:ext>
            </a:extLst>
          </p:cNvPr>
          <p:cNvSpPr/>
          <p:nvPr/>
        </p:nvSpPr>
        <p:spPr>
          <a:xfrm rot="19705750">
            <a:off x="4872155" y="3841399"/>
            <a:ext cx="3919514" cy="1280890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70F4-62A4-4013-A9D1-44E88778FAF8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14A799-6C88-4E9E-AA41-CFCAFEFEC02A}"/>
              </a:ext>
            </a:extLst>
          </p:cNvPr>
          <p:cNvSpPr txBox="1">
            <a:spLocks/>
          </p:cNvSpPr>
          <p:nvPr/>
        </p:nvSpPr>
        <p:spPr>
          <a:xfrm>
            <a:off x="520792" y="1"/>
            <a:ext cx="10515600" cy="112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Dependency Inversion (Step 1)	</a:t>
            </a:r>
          </a:p>
        </p:txBody>
      </p:sp>
    </p:spTree>
    <p:extLst>
      <p:ext uri="{BB962C8B-B14F-4D97-AF65-F5344CB8AC3E}">
        <p14:creationId xmlns:p14="http://schemas.microsoft.com/office/powerpoint/2010/main" val="229919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199993-55DC-4123-A8A5-65893AE4A506}"/>
              </a:ext>
            </a:extLst>
          </p:cNvPr>
          <p:cNvSpPr/>
          <p:nvPr/>
        </p:nvSpPr>
        <p:spPr>
          <a:xfrm>
            <a:off x="6589414" y="1264555"/>
            <a:ext cx="4604165" cy="53853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25D6D0-1EAF-495B-B173-A0F96F9C3D03}"/>
              </a:ext>
            </a:extLst>
          </p:cNvPr>
          <p:cNvSpPr/>
          <p:nvPr/>
        </p:nvSpPr>
        <p:spPr>
          <a:xfrm>
            <a:off x="1123691" y="1304973"/>
            <a:ext cx="4604165" cy="53853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907134" y="1488773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278661" y="1488772"/>
            <a:ext cx="3225673" cy="1645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F98C2-6654-4FF2-8B3B-010874449955}"/>
              </a:ext>
            </a:extLst>
          </p:cNvPr>
          <p:cNvSpPr/>
          <p:nvPr/>
        </p:nvSpPr>
        <p:spPr>
          <a:xfrm>
            <a:off x="1907134" y="4885225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Interface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EB0D9F-DD3D-4842-BFFD-E1C5338599AB}"/>
              </a:ext>
            </a:extLst>
          </p:cNvPr>
          <p:cNvSpPr/>
          <p:nvPr/>
        </p:nvSpPr>
        <p:spPr>
          <a:xfrm>
            <a:off x="2433259" y="3216482"/>
            <a:ext cx="2049358" cy="156229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48098A4-38E7-405A-A624-0D45D6978C01}"/>
              </a:ext>
            </a:extLst>
          </p:cNvPr>
          <p:cNvSpPr/>
          <p:nvPr/>
        </p:nvSpPr>
        <p:spPr>
          <a:xfrm>
            <a:off x="5057562" y="5067278"/>
            <a:ext cx="2166131" cy="1280890"/>
          </a:xfrm>
          <a:prstGeom prst="leftArrow">
            <a:avLst>
              <a:gd name="adj1" fmla="val 50000"/>
              <a:gd name="adj2" fmla="val 6463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9A001-D4CC-4F67-94B3-0254648E305E}"/>
              </a:ext>
            </a:extLst>
          </p:cNvPr>
          <p:cNvSpPr/>
          <p:nvPr/>
        </p:nvSpPr>
        <p:spPr>
          <a:xfrm>
            <a:off x="7278661" y="4885224"/>
            <a:ext cx="3225673" cy="1645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 Adapter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98102F2D-DE05-472F-A5E5-5237AD8CD434}"/>
              </a:ext>
            </a:extLst>
          </p:cNvPr>
          <p:cNvSpPr/>
          <p:nvPr/>
        </p:nvSpPr>
        <p:spPr>
          <a:xfrm>
            <a:off x="7919659" y="3216483"/>
            <a:ext cx="2049358" cy="1511747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E858-FECA-4521-B2E3-4EB42D3506E2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71876C-AAA8-4F2D-A618-02B84E38DCD1}"/>
              </a:ext>
            </a:extLst>
          </p:cNvPr>
          <p:cNvSpPr txBox="1">
            <a:spLocks/>
          </p:cNvSpPr>
          <p:nvPr/>
        </p:nvSpPr>
        <p:spPr>
          <a:xfrm>
            <a:off x="520792" y="1"/>
            <a:ext cx="10515600" cy="112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Dependency Inversion (Step 2)	</a:t>
            </a:r>
          </a:p>
        </p:txBody>
      </p:sp>
    </p:spTree>
    <p:extLst>
      <p:ext uri="{BB962C8B-B14F-4D97-AF65-F5344CB8AC3E}">
        <p14:creationId xmlns:p14="http://schemas.microsoft.com/office/powerpoint/2010/main" val="97996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39ED-C0F5-4829-AF92-0F1DCBEF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ED136-C066-4DC1-89BB-C13CEFBDDA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D8EF3-AFA1-4A29-AE72-AA4DD5E531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Employee project contains an implementation of a class </a:t>
            </a:r>
            <a:r>
              <a:rPr lang="en-US" dirty="0">
                <a:latin typeface="Consolas" panose="020B0609020204030204" pitchFamily="49" charset="0"/>
              </a:rPr>
              <a:t>Employee</a:t>
            </a:r>
            <a:r>
              <a:rPr lang="en-US" dirty="0">
                <a:latin typeface="+mn-lt"/>
              </a:rPr>
              <a:t> that violates many of the SOLID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has more than one reason to change (report,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Some dependencies go in the wrong direction (database)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doesn’t follow the Open/Closed principle</a:t>
            </a:r>
          </a:p>
          <a:p>
            <a:r>
              <a:rPr lang="en-US" dirty="0">
                <a:latin typeface="+mn-lt"/>
              </a:rPr>
              <a:t>Clean up the code so that these violations are no longer present.</a:t>
            </a:r>
          </a:p>
        </p:txBody>
      </p:sp>
    </p:spTree>
    <p:extLst>
      <p:ext uri="{BB962C8B-B14F-4D97-AF65-F5344CB8AC3E}">
        <p14:creationId xmlns:p14="http://schemas.microsoft.com/office/powerpoint/2010/main" val="382246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8362-EB41-49BB-973C-E8513346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30B01-6E03-4127-9B8B-EBC8645225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134FD-52FD-4C50-B1F5-BA25AD4FC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collection of five guidelines collected by Robert C. Martin (Uncle Bob)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Responsibility Principle (SRP)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Open/Closed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Segregation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Dependency Inversion Principle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734731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4BF1-1A12-4484-A58C-49B78BEB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11F93-4684-454C-87E3-DFF960E1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1336A-72FA-4A08-95D0-E43B6AFB3694}"/>
              </a:ext>
            </a:extLst>
          </p:cNvPr>
          <p:cNvSpPr txBox="1"/>
          <p:nvPr/>
        </p:nvSpPr>
        <p:spPr>
          <a:xfrm>
            <a:off x="10451882" y="4095167"/>
            <a:ext cx="127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Grasp</a:t>
            </a:r>
          </a:p>
        </p:txBody>
      </p:sp>
    </p:spTree>
    <p:extLst>
      <p:ext uri="{BB962C8B-B14F-4D97-AF65-F5344CB8AC3E}">
        <p14:creationId xmlns:p14="http://schemas.microsoft.com/office/powerpoint/2010/main" val="2312666153"/>
      </p:ext>
    </p:extLst>
  </p:cSld>
  <p:clrMapOvr>
    <a:masterClrMapping/>
  </p:clrMapOvr>
  <p:transition spd="slow">
    <p:push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62C6D-DF1A-4FB4-8D45-411B3A992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7E6D3-4C57-42C1-94F1-3A89E9A76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Responsibility Assignment Software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collection of patterns, practices and principles published by Craig </a:t>
            </a:r>
            <a:r>
              <a:rPr lang="en-US" dirty="0" err="1"/>
              <a:t>Larman</a:t>
            </a:r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98242-223C-47E4-A319-B07BF00F9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GRASP</a:t>
            </a:r>
            <a:endParaRPr lang="en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D376-DBCF-4B81-88F4-B147A0BB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1C4CD7-8ACD-44F9-98D2-F94799FAE3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AC65E-3411-4927-A24D-95B5281D6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6337"/>
            <a:ext cx="10261600" cy="3095625"/>
          </a:xfrm>
        </p:spPr>
        <p:txBody>
          <a:bodyPr numCol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Polymorphism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Pure Fabrication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Protected Variations</a:t>
            </a:r>
          </a:p>
        </p:txBody>
      </p:sp>
    </p:spTree>
    <p:extLst>
      <p:ext uri="{BB962C8B-B14F-4D97-AF65-F5344CB8AC3E}">
        <p14:creationId xmlns:p14="http://schemas.microsoft.com/office/powerpoint/2010/main" val="169429421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E045-3ABD-4503-BEAF-B5B3AC4D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86A010-96E0-4B30-B98E-F8D135353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2FA8-A5A2-437F-BF71-C2103126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124BC-0DB6-4751-B496-E196F6DC04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F2D8A-CE38-48ED-9556-87600840D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Measures </a:t>
            </a:r>
            <a:r>
              <a:rPr lang="en-US" dirty="0"/>
              <a:t>how well different parts of an artifact fit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cohesion simplifies evolution, reuse, testing,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cohesion makes it difficult to understand the code or to figure out where to make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negative effect</a:t>
            </a:r>
            <a:r>
              <a:rPr lang="en-US" dirty="0"/>
              <a:t> of low cohesion is </a:t>
            </a:r>
            <a:r>
              <a:rPr lang="en-US" b="1" dirty="0"/>
              <a:t>large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difficult</a:t>
            </a:r>
            <a:r>
              <a:rPr lang="en-US" dirty="0"/>
              <a:t> to move a system with low cohesion to a state where it has more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smells: shotgun surgery, divergent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SRP, Command/Query Separation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0841108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8807-6EC2-4730-8E68-A23EF113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086629-5B49-4358-AA2E-6031C9606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FC50-92EC-4690-BD11-8599616A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 and Tests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E78F8-CCBD-4097-B3E0-C5E66C225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90429-2D30-4124-80DE-82E517459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cohesion causes the system functionality to be “smeared” over the whole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often leads to high coupling and large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classes are difficult to move into a desired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“Smeared functionality”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Makes unit testing difficult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Forces the use of many test doubles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Reduces the value of unit tests as documentation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167922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438E-62E4-4DA9-84C8-92850B1C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A78A2-B27C-43A4-9405-C9CE0F90E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6F3-00A3-41F7-A218-4ABFD412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Coupling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69EDC-712C-4CEF-AAB8-BE1978057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7B3B8-92F6-445B-9EEF-893A5D202E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Coupling: measure of dependencies between different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Exists for data, operations, names,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coupling is desirable from stable components to unstable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coupling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Prevents us from understanding parts of the system in isolation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Causes every change to proliferate throughout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3260525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7EE6-52B4-4B24-BCBC-7673A00CC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E366C-6E30-409C-BB8E-2A977FC0ED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352663"/>
            <a:ext cx="10261600" cy="4776675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class Point2D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private: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float x, y;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public: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float </a:t>
            </a:r>
            <a:r>
              <a:rPr lang="en-US" sz="2000" dirty="0" err="1">
                <a:latin typeface="Consolas" panose="020B0609020204030204" pitchFamily="49" charset="0"/>
              </a:rPr>
              <a:t>get_x</a:t>
            </a:r>
            <a:r>
              <a:rPr lang="en-US" sz="2000" dirty="0">
                <a:latin typeface="Consolas" panose="020B0609020204030204" pitchFamily="49" charset="0"/>
              </a:rPr>
              <a:t>() { return x;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float </a:t>
            </a:r>
            <a:r>
              <a:rPr lang="en-US" sz="2000" dirty="0" err="1">
                <a:latin typeface="Consolas" panose="020B0609020204030204" pitchFamily="49" charset="0"/>
              </a:rPr>
              <a:t>get_y</a:t>
            </a:r>
            <a:r>
              <a:rPr lang="en-US" sz="2000" dirty="0">
                <a:latin typeface="Consolas" panose="020B0609020204030204" pitchFamily="49" charset="0"/>
              </a:rPr>
              <a:t>() { return y; }</a:t>
            </a: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void </a:t>
            </a:r>
            <a:r>
              <a:rPr lang="en-US" sz="2000" dirty="0" err="1">
                <a:latin typeface="Consolas" panose="020B0609020204030204" pitchFamily="49" charset="0"/>
              </a:rPr>
              <a:t>send_email</a:t>
            </a:r>
            <a:r>
              <a:rPr lang="en-US" sz="2000" dirty="0">
                <a:latin typeface="Consolas" panose="020B0609020204030204" pitchFamily="49" charset="0"/>
              </a:rPr>
              <a:t>(string to, string topic, string body)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// ...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com::obscure::</a:t>
            </a:r>
            <a:r>
              <a:rPr lang="en-US" sz="2000" dirty="0" err="1">
                <a:latin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</a:rPr>
              <a:t>::Connection </a:t>
            </a:r>
            <a:r>
              <a:rPr lang="en-US" sz="2000" dirty="0" err="1">
                <a:latin typeface="Consolas" panose="020B0609020204030204" pitchFamily="49" charset="0"/>
              </a:rPr>
              <a:t>connect_to_database</a:t>
            </a:r>
            <a:r>
              <a:rPr lang="en-US" sz="2000" dirty="0">
                <a:latin typeface="Consolas" panose="020B0609020204030204" pitchFamily="49" charset="0"/>
              </a:rPr>
              <a:t>(string </a:t>
            </a:r>
            <a:r>
              <a:rPr lang="en-US" sz="2000" dirty="0" err="1">
                <a:latin typeface="Consolas" panose="020B0609020204030204" pitchFamily="49" charset="0"/>
              </a:rPr>
              <a:t>url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// ...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// ...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DE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7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0409-D100-4857-9AAA-9DCBD208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3941-FDA5-4881-8AB0-4F34F2C3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6F3-00A3-41F7-A218-4ABFD412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Coupling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69EDC-712C-4CEF-AAB8-BE1978057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7B3B8-92F6-445B-9EEF-893A5D202E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coupling to stable components (e.g., the standard library) is impossible to avoid and not a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coupling on a local level is typically easy to remove and not a big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coupling on a large context or in the architecture is difficult to remove and thus a major concern when developing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smells: Shotgun Surgery, Divergent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Dependency Inversion Principle, Law of Demeter</a:t>
            </a:r>
          </a:p>
        </p:txBody>
      </p:sp>
    </p:spTree>
    <p:extLst>
      <p:ext uri="{BB962C8B-B14F-4D97-AF65-F5344CB8AC3E}">
        <p14:creationId xmlns:p14="http://schemas.microsoft.com/office/powerpoint/2010/main" val="35197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4109-B43C-4133-B87B-646F4813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FB49FC-CBCA-4691-896B-F235DF41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71B1-E11E-408B-B151-1A4B9C31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Coupling and Testing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6DA5B-1974-463D-BEF6-1F1E32ED7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0571B-DC53-4652-B464-72FE1E8E2B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coupling makes testing difficult: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Dependencies have to be isolated using Dependency Injection to make the system testable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Many classes have to be instantiated for each test (see: Setup Sermon)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Many test doubles are necessary to break dependencies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37084877"/>
      </p:ext>
    </p:extLst>
  </p:cSld>
  <p:clrMapOvr>
    <a:masterClrMapping/>
  </p:clrMapOvr>
  <p:transition spd="slow">
    <p:randomBar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6A07EF-CB31-4F88-BF78-35066D9153EE}"/>
              </a:ext>
            </a:extLst>
          </p:cNvPr>
          <p:cNvSpPr txBox="1"/>
          <p:nvPr/>
        </p:nvSpPr>
        <p:spPr>
          <a:xfrm>
            <a:off x="8998940" y="3938090"/>
            <a:ext cx="285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Responsibility-Driven Design</a:t>
            </a:r>
          </a:p>
        </p:txBody>
      </p:sp>
    </p:spTree>
    <p:extLst>
      <p:ext uri="{BB962C8B-B14F-4D97-AF65-F5344CB8AC3E}">
        <p14:creationId xmlns:p14="http://schemas.microsoft.com/office/powerpoint/2010/main" val="1525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919F-6E92-4F7B-A912-2A63A2989D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DF88E-5C68-4803-97F5-A5B0EFC1E0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cohesion and high coupling are two major problems of many software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way to work against these effects is to consciously assign responsibilities to classes and modules (responsibility-driven design)</a:t>
            </a:r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AD51F-75CC-4B86-8C82-A19FD17131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95554"/>
            <a:ext cx="10261600" cy="3857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Intermission: Responsibility-Driven Design</a:t>
            </a:r>
            <a:endParaRPr lang="en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7169-EA43-4CF2-8DD1-299DB65E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E8268-8A65-44E6-AD93-993AC7DEA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19B2-5BF2-4CA8-9FC1-3DAC13A0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expert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B1D7B-01DA-4F38-8A7B-31D95AEAD5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87FB9-EEF4-46D1-BD4B-AB2FB1F2D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/ operations should be close to the data on which they operate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“information expert” that keeps this data and add the functionality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encapsulation, abstract data types; tell, don’t ask; cohesion,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 combination from data and operations simplifies unit testing</a:t>
            </a:r>
          </a:p>
        </p:txBody>
      </p:sp>
    </p:spTree>
    <p:extLst>
      <p:ext uri="{BB962C8B-B14F-4D97-AF65-F5344CB8AC3E}">
        <p14:creationId xmlns:p14="http://schemas.microsoft.com/office/powerpoint/2010/main" val="977445662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F4A8-FB1A-404B-B233-6F922D5D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Intermission: Tell, Don’t Ask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C2B79-E73B-461A-A7F9-27841065EA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DDFC-ACC9-4220-905E-33D9D0A148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033713"/>
            <a:ext cx="8366001" cy="30956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Decisions and activities that depend only on the state of object X should be performed by X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“Tell, don’t ask” doesn’t mean that queries should be replaced by commands!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67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E1A9-41E7-412B-9722-D0AE5717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5ED8F-1106-4581-A45A-6CDE7F41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F4D6-E50C-4106-BBDB-AA51F251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31FEF-C61B-451A-AFAC-C49205F31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AD5CF-1BAF-43D4-9421-CDBABD6C4C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class there should only be a single reason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is not quite correct: SRP does not state that each class may only have a single responsibility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Closely connected to high cohesion / low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(Complementary to Information Expert from GRASP)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46679703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3D8A72-FC6E-4FAF-89FA-2E801EB1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Creator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9E355-2021-4EF3-BE87-36B4743F89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A0AA26-5B9C-4EEE-BF2F-DC1D94405C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object C (the creator) creates an object X if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 contains X as aggregation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 is the only user of X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C holds the data to initialize X</a:t>
            </a:r>
          </a:p>
        </p:txBody>
      </p:sp>
    </p:spTree>
    <p:extLst>
      <p:ext uri="{BB962C8B-B14F-4D97-AF65-F5344CB8AC3E}">
        <p14:creationId xmlns:p14="http://schemas.microsoft.com/office/powerpoint/2010/main" val="130596245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DB54-C969-4507-A400-B75FF447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9F8B56-2A1C-4416-BA2A-B173A6EF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DECDA-CACF-4656-8D60-7AA3871D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Creator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E0375-51C9-4B42-88D9-49C0B0C306DA}"/>
              </a:ext>
            </a:extLst>
          </p:cNvPr>
          <p:cNvSpPr/>
          <p:nvPr/>
        </p:nvSpPr>
        <p:spPr>
          <a:xfrm>
            <a:off x="947738" y="33001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dependency injection (as alternative)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 to testing: neutral/ambivalent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10995806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59C6-0445-4A9A-9722-8749F6FE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F99A-B35C-49CC-990C-9D46240F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51E74-236F-4BB2-875B-0EFDD097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DBAF0-0C56-44ED-8309-D067C1BE7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35CFD-A9BA-4922-9C06-F71A46B38F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each module/subsystem: external messages are handled by </a:t>
            </a:r>
            <a:r>
              <a:rPr lang="en-US" b="1" dirty="0"/>
              <a:t>Controller</a:t>
            </a:r>
            <a:r>
              <a:rPr lang="en-US" dirty="0"/>
              <a:t> objects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not part of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 one subsystem or use case each</a:t>
            </a:r>
          </a:p>
          <a:p>
            <a:r>
              <a:rPr lang="en-US" dirty="0"/>
              <a:t>The controller is the first object after the UI to handle events/messages. It coordinates the system.</a:t>
            </a:r>
          </a:p>
          <a:p>
            <a:r>
              <a:rPr lang="en-US" dirty="0"/>
              <a:t>The controller is a façade, i.e., it delegates its work to other objects.</a:t>
            </a:r>
          </a:p>
          <a:p>
            <a:r>
              <a:rPr lang="en-US" dirty="0"/>
              <a:t>A use-case controller always processes a complete use case (but controllers can process more than one use case).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199695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46042-D319-4DE2-8D07-B3156E27F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35A3A-50FF-4986-B02D-12332A71D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façade pattern (domain façade), domain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hexagonal architecture: Controllers are the ports in the hexagonal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Tests: controller provide a central interface for single subsystems or use cases</a:t>
            </a:r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BB422-C010-42B4-AD8C-007BDE0C50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Controller</a:t>
            </a:r>
            <a:endParaRPr lang="en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068"/>
      </p:ext>
    </p:extLst>
  </p:cSld>
  <p:clrMapOvr>
    <a:masterClrMapping/>
  </p:clrMapOvr>
  <p:transition spd="med">
    <p:pull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E7AF-91C2-4FAD-ADE5-85963BEB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6CD64-B81D-4E09-9674-8F21CE01D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6B0F3-FFD8-43C9-B694-8FE36777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903EE2-5F0A-40A0-9717-13D2B37C41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7C225-DE2F-4A0A-8179-A151622F8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Polymorphic operations describe similar (but not identical) behaviors that may change</a:t>
            </a:r>
            <a:br>
              <a:rPr lang="en-US" dirty="0"/>
            </a:br>
            <a:r>
              <a:rPr lang="en-US" dirty="0"/>
              <a:t>depending on the type of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no switch between behaviors during run-time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Related: Type-hierarchy rules (</a:t>
            </a:r>
            <a:r>
              <a:rPr lang="en-US" dirty="0" err="1"/>
              <a:t>isa</a:t>
            </a:r>
            <a:r>
              <a:rPr lang="en-US" dirty="0"/>
              <a:t>-rule, only leaves are concrete, enforcement of invariants</a:t>
            </a:r>
            <a:br>
              <a:rPr lang="en-US" dirty="0"/>
            </a:br>
            <a:r>
              <a:rPr lang="en-US" dirty="0"/>
              <a:t>for subtypes by supertype)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also: LSP, Open/Closed principle</a:t>
            </a:r>
          </a:p>
        </p:txBody>
      </p:sp>
    </p:spTree>
    <p:extLst>
      <p:ext uri="{BB962C8B-B14F-4D97-AF65-F5344CB8AC3E}">
        <p14:creationId xmlns:p14="http://schemas.microsoft.com/office/powerpoint/2010/main" val="396437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B97-8AE7-430C-A2EE-B384465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A254-4C39-4877-8243-A4921567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E868A4-1EC0-4650-A4A7-C6026FD7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Fabrications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3CCB1-8B0F-4571-9FE1-D369072B4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512FA1-58E7-49E3-8E5F-5A34662E88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class that does not appear in the domain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a counterweight to the Information Expert that wants to concentrate functionality in a single class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Database-functionality in domain classes</a:t>
            </a:r>
            <a:br>
              <a:rPr lang="en-US" dirty="0"/>
            </a:br>
            <a:r>
              <a:rPr lang="en-US" dirty="0"/>
              <a:t>Consistent with Information Expert</a:t>
            </a:r>
            <a:br>
              <a:rPr lang="en-US" dirty="0"/>
            </a:br>
            <a:r>
              <a:rPr lang="en-US" dirty="0"/>
              <a:t>But: low cohesion, high coupling</a:t>
            </a:r>
            <a:br>
              <a:rPr lang="en-US" dirty="0"/>
            </a:br>
            <a:r>
              <a:rPr lang="en-US" dirty="0"/>
              <a:t>Introduction of Data Access Objects (a pure fabrication)</a:t>
            </a:r>
          </a:p>
        </p:txBody>
      </p:sp>
    </p:spTree>
    <p:extLst>
      <p:ext uri="{BB962C8B-B14F-4D97-AF65-F5344CB8AC3E}">
        <p14:creationId xmlns:p14="http://schemas.microsoft.com/office/powerpoint/2010/main" val="22625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8884-85B9-F34C-B89E-DA6C776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" y="5018172"/>
            <a:ext cx="10869750" cy="1237298"/>
          </a:xfrm>
        </p:spPr>
        <p:txBody>
          <a:bodyPr vert="horz" wrap="square" lIns="91440" tIns="45720" rIns="91440" bIns="45720" rtlCol="0" anchor="b" anchorCtr="0" compatLnSpc="1">
            <a:normAutofit/>
          </a:bodyPr>
          <a:lstStyle/>
          <a:p>
            <a:pPr algn="ctr"/>
            <a:r>
              <a:rPr lang="en-US" sz="5000" dirty="0">
                <a:solidFill>
                  <a:srgbClr val="FF0000"/>
                </a:solidFill>
              </a:rPr>
              <a:t>Single Responsibility?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5D0D500-EDE7-4B41-B4D9-E54D05727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1406" y="2013601"/>
            <a:ext cx="8110776" cy="3089820"/>
          </a:xfrm>
        </p:spPr>
      </p:pic>
    </p:spTree>
    <p:extLst>
      <p:ext uri="{BB962C8B-B14F-4D97-AF65-F5344CB8AC3E}">
        <p14:creationId xmlns:p14="http://schemas.microsoft.com/office/powerpoint/2010/main" val="4211721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2CF8-2386-405A-97D2-8225E676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E596-0A94-47D6-AF64-B9BED5E5A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E91098-F8AB-4FED-8A44-E138656E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79778-C92E-4729-8D3C-78F7CE280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9A8480-7489-4D56-8A23-B9EDB059E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“Every problem in computer science can be solved by adding another layer of indirection” </a:t>
            </a:r>
            <a:br>
              <a:rPr lang="en-US" dirty="0"/>
            </a:br>
            <a:r>
              <a:rPr lang="en-US" dirty="0"/>
              <a:t>				– David Wheeler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“Except too many layers of indirection”</a:t>
            </a:r>
            <a:br>
              <a:rPr lang="en-US" dirty="0"/>
            </a:br>
            <a:r>
              <a:rPr lang="en-US" dirty="0"/>
              <a:t>				 – N.N.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017621-A5B3-4AE3-93EF-64F5C3F29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850" y="3033713"/>
            <a:ext cx="3715429" cy="6405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 very frequent pattern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880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6E005A-8C85-4056-97EE-6BA886F2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F6789-8126-4128-9FA4-013A4EBC0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5F5170-E468-4D0F-9866-1CDAEDAA2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frequent pattern on every layer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Operating system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Virtual machines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Polymorphic method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Indirections are seams that can be used for testing purposes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9902062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C929-2317-4EB7-A4BE-01AC261A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3B74-4425-4D89-9027-F1A3224F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DC5D-926A-4668-9441-D5DD181A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Variations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E80B1-AA0E-4EB9-A1D9-F07C3EC060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CFEC6-AB4E-44A9-8144-AB2D1AAB8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4741254" cy="3095625"/>
          </a:xfrm>
        </p:spPr>
        <p:txBody>
          <a:bodyPr/>
          <a:lstStyle/>
          <a:p>
            <a:r>
              <a:rPr lang="en-US" dirty="0"/>
              <a:t>How do we design components so that variation or evolution points don’t have an undesirable impact on other components?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DD41A-A2D1-4FC0-9BC2-F8B555B80C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5554" y="3033713"/>
            <a:ext cx="3983726" cy="917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Another </a:t>
            </a:r>
            <a:r>
              <a:rPr lang="en-US" dirty="0" err="1"/>
              <a:t>ubiquituous</a:t>
            </a:r>
            <a:r>
              <a:rPr lang="en-US" dirty="0"/>
              <a:t> mechanism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12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D355DD-58C2-44D1-90D4-8CF8795B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Variations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548C3-3088-40DB-841D-1C523A234A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72CA3F-1E29-4D17-ADBC-46CE7C541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the points where variation or evolution may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a stable interface protecting these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interfaces are frequently pure fabrications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these interfaces introduce an indirection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88841597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3B282-0ACE-43BA-9F24-5CA27D5942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EBB29-B21F-4F51-B907-6E6280633A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/>
          <a:lstStyle/>
          <a:p>
            <a:r>
              <a:rPr lang="en-US" dirty="0"/>
              <a:t>Very frequently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Private attributes with getters/setters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Interfaces, polymorphism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Protected Variations are often entry points for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often additional tests have to be written to ensure that the system still works when the variability </a:t>
            </a:r>
            <a:r>
              <a:rPr lang="en-US"/>
              <a:t>is actually used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96246-C017-40BC-AF42-AE5EAB6B91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Protected Variations</a:t>
            </a:r>
            <a:endParaRPr lang="en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121929"/>
      </p:ext>
    </p:extLst>
  </p:cSld>
  <p:clrMapOvr>
    <a:masterClrMapping/>
  </p:clrMapOvr>
  <p:transition spd="slow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FC3C-E006-41CC-8301-E7A236EE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vs. Grasp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6B85-D6B8-47B3-91D1-21E036395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Single Responsibility	-	Information Expert</a:t>
            </a:r>
          </a:p>
          <a:p>
            <a:r>
              <a:rPr lang="en-US" sz="3200" dirty="0"/>
              <a:t>Open/Closed			-	Polymorphism(?)</a:t>
            </a:r>
          </a:p>
          <a:p>
            <a:r>
              <a:rPr lang="en-US" sz="3200" dirty="0"/>
              <a:t>LSP					-	Polymorphism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Interface Segregation	-	Controller(?)</a:t>
            </a:r>
          </a:p>
          <a:p>
            <a:r>
              <a:rPr lang="en-US" sz="3200" dirty="0"/>
              <a:t>Dependency Inversion	-	High Cohesion</a:t>
            </a:r>
          </a:p>
          <a:p>
            <a:r>
              <a:rPr lang="en-US" sz="3200" dirty="0"/>
              <a:t>Dependency Inversion	-	Low Coupling</a:t>
            </a:r>
            <a:endParaRPr lang="en-US" sz="26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22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picture containing person, boy, young, indoor&#10;&#10;Description automatically generated">
            <a:extLst>
              <a:ext uri="{FF2B5EF4-FFF2-40B4-BE49-F238E27FC236}">
                <a16:creationId xmlns:a16="http://schemas.microsoft.com/office/drawing/2014/main" id="{D0793268-8A61-4E4D-92CC-1FA4C94A8F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6445"/>
          <a:stretch/>
        </p:blipFill>
        <p:spPr>
          <a:xfrm>
            <a:off x="814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9BD50-9BB5-B544-B338-CC124CE4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798" y="1480931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/>
              <a:t>Where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408338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653" y="744470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Franklin Gothic Book" panose="020B05030201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88884-85B9-F34C-B89E-DA6C7768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4" y="5238773"/>
            <a:ext cx="10869750" cy="12372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cap="all" dirty="0">
                <a:solidFill>
                  <a:srgbClr val="FF0000"/>
                </a:solidFill>
              </a:rPr>
              <a:t>violation of </a:t>
            </a:r>
            <a:br>
              <a:rPr lang="en-US" sz="5000" cap="all" dirty="0">
                <a:solidFill>
                  <a:srgbClr val="FF0000"/>
                </a:solidFill>
              </a:rPr>
            </a:br>
            <a:r>
              <a:rPr lang="en-US" sz="5000" cap="all" dirty="0">
                <a:solidFill>
                  <a:srgbClr val="FF0000"/>
                </a:solidFill>
              </a:rPr>
              <a:t>Single Responsibility Principle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7321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9280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5D0D500-EDE7-4B41-B4D9-E54D05727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036" y="808752"/>
            <a:ext cx="8749516" cy="33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2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1E08EF-0CC7-B140-9755-567B27BEF105}"/>
              </a:ext>
            </a:extLst>
          </p:cNvPr>
          <p:cNvSpPr/>
          <p:nvPr/>
        </p:nvSpPr>
        <p:spPr>
          <a:xfrm>
            <a:off x="2488180" y="166569"/>
            <a:ext cx="7217229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class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Book {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private: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std::string </a:t>
            </a:r>
            <a:r>
              <a:rPr lang="de-DE" sz="2200" b="1" dirty="0">
                <a:solidFill>
                  <a:srgbClr val="660E7A"/>
                </a:solidFill>
                <a:latin typeface="Franklin Gothic Book" panose="020B0503020102020204"/>
              </a:rPr>
              <a:t>title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std::string </a:t>
            </a:r>
            <a:r>
              <a:rPr lang="de-DE" sz="2200" b="1" dirty="0">
                <a:solidFill>
                  <a:srgbClr val="660E7A"/>
                </a:solidFill>
                <a:latin typeface="Franklin Gothic Book" panose="020B0503020102020204"/>
              </a:rPr>
              <a:t>author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private int </a:t>
            </a:r>
            <a:r>
              <a:rPr lang="de-DE" sz="2200" b="1" dirty="0">
                <a:solidFill>
                  <a:srgbClr val="660E7A"/>
                </a:solidFill>
                <a:latin typeface="Franklin Gothic Book" panose="020B0503020102020204"/>
              </a:rPr>
              <a:t>pages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endParaRPr lang="de-DE" sz="2200" dirty="0">
              <a:solidFill>
                <a:prstClr val="black"/>
              </a:solidFill>
              <a:latin typeface="Franklin Gothic Book" panose="020B0503020102020204"/>
            </a:endParaRPr>
          </a:p>
          <a:p>
            <a:pPr defTabSz="457200"/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public: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Book(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std::string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title,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std::string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author,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int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pages) {…}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void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print(){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    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std::cout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&lt;&lt; </a:t>
            </a:r>
            <a:r>
              <a:rPr lang="de-DE" sz="2200" b="1" dirty="0">
                <a:solidFill>
                  <a:srgbClr val="008000"/>
                </a:solidFill>
                <a:latin typeface="Franklin Gothic Book" panose="020B0503020102020204"/>
              </a:rPr>
              <a:t>"Printing : " 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&lt;&lt;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this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 &lt;&lt; std::endl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}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void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save(){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    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std::cout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&lt;&lt;</a:t>
            </a:r>
            <a:r>
              <a:rPr lang="de-DE" sz="2200" b="1" dirty="0">
                <a:solidFill>
                  <a:srgbClr val="008000"/>
                </a:solidFill>
                <a:latin typeface="Franklin Gothic Book" panose="020B0503020102020204"/>
              </a:rPr>
              <a:t>"Saving " 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&lt;&lt;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this </a:t>
            </a:r>
            <a:r>
              <a:rPr lang="de-DE" sz="2200" b="1" dirty="0">
                <a:solidFill>
                  <a:prstClr val="black"/>
                </a:solidFill>
                <a:latin typeface="Franklin Gothic Book" panose="020B0503020102020204"/>
              </a:rPr>
              <a:t>&lt;&lt;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</a:t>
            </a:r>
            <a:r>
              <a:rPr lang="de-DE" sz="2200" b="1" dirty="0">
                <a:solidFill>
                  <a:srgbClr val="008000"/>
                </a:solidFill>
                <a:latin typeface="Franklin Gothic Book" panose="020B0503020102020204"/>
              </a:rPr>
              <a:t>" to database...\n"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;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}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    </a:t>
            </a:r>
            <a:r>
              <a:rPr lang="de-DE" sz="2200" b="1" dirty="0">
                <a:solidFill>
                  <a:srgbClr val="000080"/>
                </a:solidFill>
                <a:latin typeface="Franklin Gothic Book" panose="020B0503020102020204"/>
              </a:rPr>
              <a:t>std::string </a:t>
            </a: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to_string() { …  }</a:t>
            </a:r>
            <a:b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</a:br>
            <a:r>
              <a:rPr lang="de-DE" sz="2200" dirty="0">
                <a:solidFill>
                  <a:prstClr val="black"/>
                </a:solidFill>
                <a:latin typeface="Franklin Gothic Book" panose="020B050302010202020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939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E3B30"/>
      </a:dk2>
      <a:lt2>
        <a:srgbClr val="FFDB82"/>
      </a:lt2>
      <a:accent1>
        <a:srgbClr val="F0A22E"/>
      </a:accent1>
      <a:accent2>
        <a:srgbClr val="E4D9B2"/>
      </a:accent2>
      <a:accent3>
        <a:srgbClr val="AA986C"/>
      </a:accent3>
      <a:accent4>
        <a:srgbClr val="8FB977"/>
      </a:accent4>
      <a:accent5>
        <a:srgbClr val="778F9F"/>
      </a:accent5>
      <a:accent6>
        <a:srgbClr val="8A6087"/>
      </a:accent6>
      <a:hlink>
        <a:srgbClr val="AD1F1F"/>
      </a:hlink>
      <a:folHlink>
        <a:srgbClr val="FFC42F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C473073F-34A4-486A-BBA1-2A70AE921EB6}"/>
    </a:ext>
  </a:extLst>
</a:theme>
</file>

<file path=ppt/theme/theme4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1962</TotalTime>
  <Words>2724</Words>
  <Application>Microsoft Office PowerPoint</Application>
  <PresentationFormat>Custom</PresentationFormat>
  <Paragraphs>405</Paragraphs>
  <Slides>67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Calibri Light</vt:lpstr>
      <vt:lpstr>Consolas</vt:lpstr>
      <vt:lpstr>Corbel</vt:lpstr>
      <vt:lpstr>Franklin Gothic Book</vt:lpstr>
      <vt:lpstr>Menlo</vt:lpstr>
      <vt:lpstr>Symbol</vt:lpstr>
      <vt:lpstr>Times New Roman</vt:lpstr>
      <vt:lpstr>2019 @ CAM Master</vt:lpstr>
      <vt:lpstr>Office Theme</vt:lpstr>
      <vt:lpstr>Depth</vt:lpstr>
      <vt:lpstr>Crop</vt:lpstr>
      <vt:lpstr>think-cell Folie</vt:lpstr>
      <vt:lpstr>PowerPoint Presentation</vt:lpstr>
      <vt:lpstr>Solid</vt:lpstr>
      <vt:lpstr>SOLID</vt:lpstr>
      <vt:lpstr>PowerPoint Presentation</vt:lpstr>
      <vt:lpstr>Single Responsibility Principle</vt:lpstr>
      <vt:lpstr>Single Responsibility?</vt:lpstr>
      <vt:lpstr>Where is the Problem?</vt:lpstr>
      <vt:lpstr>violation of  Single Responsibility Principle</vt:lpstr>
      <vt:lpstr>PowerPoint Presentation</vt:lpstr>
      <vt:lpstr>Resolve the SRP-Violation I</vt:lpstr>
      <vt:lpstr>Resolve the SRP-Violation II</vt:lpstr>
      <vt:lpstr>Resolve the SRP-Violation I vs. II</vt:lpstr>
      <vt:lpstr>Single ResponsiBILITY?</vt:lpstr>
      <vt:lpstr>What is the Problem?</vt:lpstr>
      <vt:lpstr>SRP Violation</vt:lpstr>
      <vt:lpstr>SRP-Violation</vt:lpstr>
      <vt:lpstr>SRP Violation</vt:lpstr>
      <vt:lpstr>SRP-Violation: Solution Proposal I</vt:lpstr>
      <vt:lpstr>SRP-Violation: Solution Proposal II (Facade-Pattern)</vt:lpstr>
      <vt:lpstr>SRP-Violation: Solution Proposal III</vt:lpstr>
      <vt:lpstr>Open/Closed Principle</vt:lpstr>
      <vt:lpstr>PowerPoint Presentation</vt:lpstr>
      <vt:lpstr>Liskov Substitution Principle</vt:lpstr>
      <vt:lpstr>Interface Segregation Principle</vt:lpstr>
      <vt:lpstr>Dependency Inversion Principle</vt:lpstr>
      <vt:lpstr>Bad Dependency</vt:lpstr>
      <vt:lpstr>PowerPoint Presentation</vt:lpstr>
      <vt:lpstr>PowerPoint Presentation</vt:lpstr>
      <vt:lpstr>Workshop</vt:lpstr>
      <vt:lpstr>PowerPoint Presentation</vt:lpstr>
      <vt:lpstr>PowerPoint Presentation</vt:lpstr>
      <vt:lpstr>GRASP</vt:lpstr>
      <vt:lpstr>GRASP</vt:lpstr>
      <vt:lpstr>PowerPoint Presentation</vt:lpstr>
      <vt:lpstr>High Cohesion</vt:lpstr>
      <vt:lpstr>PowerPoint Presentation</vt:lpstr>
      <vt:lpstr>High Cohesion and Tests</vt:lpstr>
      <vt:lpstr>PowerPoint Presentation</vt:lpstr>
      <vt:lpstr>Low Coupling</vt:lpstr>
      <vt:lpstr>PowerPoint Presentation</vt:lpstr>
      <vt:lpstr>Low Coupling</vt:lpstr>
      <vt:lpstr>PowerPoint Presentation</vt:lpstr>
      <vt:lpstr>High Coupling and Testing</vt:lpstr>
      <vt:lpstr>PowerPoint Presentation</vt:lpstr>
      <vt:lpstr>Intermission: Responsibility-Driven Design</vt:lpstr>
      <vt:lpstr>PowerPoint Presentation</vt:lpstr>
      <vt:lpstr>Information expert</vt:lpstr>
      <vt:lpstr>Intermission: Tell, Don’t Ask</vt:lpstr>
      <vt:lpstr>PowerPoint Presentation</vt:lpstr>
      <vt:lpstr>Creator</vt:lpstr>
      <vt:lpstr>PowerPoint Presentation</vt:lpstr>
      <vt:lpstr>Creator</vt:lpstr>
      <vt:lpstr>PowerPoint Presentation</vt:lpstr>
      <vt:lpstr>Controller</vt:lpstr>
      <vt:lpstr>Controller</vt:lpstr>
      <vt:lpstr>PowerPoint Presentation</vt:lpstr>
      <vt:lpstr>Polymorphism</vt:lpstr>
      <vt:lpstr>PowerPoint Presentation</vt:lpstr>
      <vt:lpstr>Pure Fabrications</vt:lpstr>
      <vt:lpstr>PowerPoint Presentation</vt:lpstr>
      <vt:lpstr>Indirection</vt:lpstr>
      <vt:lpstr>Indirection</vt:lpstr>
      <vt:lpstr>PowerPoint Presentation</vt:lpstr>
      <vt:lpstr>Protected Variations</vt:lpstr>
      <vt:lpstr>Protected Variations</vt:lpstr>
      <vt:lpstr>Protected Variations</vt:lpstr>
      <vt:lpstr>SOLID vs. Grasp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105</cp:revision>
  <dcterms:created xsi:type="dcterms:W3CDTF">2020-07-06T04:51:00Z</dcterms:created>
  <dcterms:modified xsi:type="dcterms:W3CDTF">2021-12-01T16:12:25Z</dcterms:modified>
</cp:coreProperties>
</file>